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70" r:id="rId5"/>
    <p:sldId id="367" r:id="rId6"/>
    <p:sldId id="271" r:id="rId7"/>
    <p:sldId id="272" r:id="rId8"/>
    <p:sldId id="273" r:id="rId9"/>
    <p:sldId id="368" r:id="rId10"/>
    <p:sldId id="370" r:id="rId11"/>
    <p:sldId id="274" r:id="rId12"/>
    <p:sldId id="259" r:id="rId13"/>
    <p:sldId id="275" r:id="rId14"/>
    <p:sldId id="260" r:id="rId15"/>
    <p:sldId id="261" r:id="rId16"/>
    <p:sldId id="388" r:id="rId17"/>
    <p:sldId id="355" r:id="rId18"/>
    <p:sldId id="262" r:id="rId19"/>
    <p:sldId id="371" r:id="rId20"/>
    <p:sldId id="374" r:id="rId21"/>
    <p:sldId id="375" r:id="rId22"/>
    <p:sldId id="377" r:id="rId23"/>
    <p:sldId id="378" r:id="rId24"/>
    <p:sldId id="342" r:id="rId25"/>
    <p:sldId id="341" r:id="rId26"/>
    <p:sldId id="382" r:id="rId27"/>
    <p:sldId id="263" r:id="rId28"/>
    <p:sldId id="327" r:id="rId29"/>
    <p:sldId id="328" r:id="rId30"/>
    <p:sldId id="265" r:id="rId31"/>
    <p:sldId id="3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5390FF"/>
    <a:srgbClr val="AFCCFF"/>
    <a:srgbClr val="993366"/>
    <a:srgbClr val="FFFF66"/>
    <a:srgbClr val="FF474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5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7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38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85052671416337"/>
          <c:y val="2.7122322157481761E-2"/>
          <c:w val="0.76606804294548458"/>
          <c:h val="0.84726972272706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 w="22209"/>
            </c:spPr>
            <c:extLst>
              <c:ext xmlns:c16="http://schemas.microsoft.com/office/drawing/2014/chart" uri="{C3380CC4-5D6E-409C-BE32-E72D297353CC}">
                <c16:uniqueId val="{00000000-0EF6-4729-8196-C9AF176DB57A}"/>
              </c:ext>
            </c:extLst>
          </c:dPt>
          <c:dPt>
            <c:idx val="1"/>
            <c:invertIfNegative val="0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1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FFCC00"/>
              </a:solidFill>
            </c:spPr>
            <c:extLst>
              <c:ext xmlns:c16="http://schemas.microsoft.com/office/drawing/2014/chart" uri="{C3380CC4-5D6E-409C-BE32-E72D297353CC}">
                <c16:uniqueId val="{00000002-0EF6-4729-8196-C9AF176DB57A}"/>
              </c:ext>
            </c:extLst>
          </c:dPt>
          <c:dLbls>
            <c:dLbl>
              <c:idx val="0"/>
              <c:layout>
                <c:manualLayout>
                  <c:x val="8.7513568462585529E-3"/>
                  <c:y val="0.3920197411221033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347604,3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F6-4729-8196-C9AF176DB57A}"/>
                </c:ext>
              </c:extLst>
            </c:dLbl>
            <c:dLbl>
              <c:idx val="1"/>
              <c:layout>
                <c:manualLayout>
                  <c:x val="1.1667097411510655E-2"/>
                  <c:y val="0.385182313749243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Утверждено 351495,8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347604.3</c:v>
                </c:pt>
                <c:pt idx="1">
                  <c:v>351495.8</c:v>
                </c:pt>
                <c:pt idx="2">
                  <c:v>-3891.5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F6-4729-8196-C9AF176DB5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FFCC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AFCCFF"/>
              </a:solidFill>
            </c:spPr>
            <c:extLst>
              <c:ext xmlns:c16="http://schemas.microsoft.com/office/drawing/2014/chart" uri="{C3380CC4-5D6E-409C-BE32-E72D297353CC}">
                <c16:uniqueId val="{00000004-0EF6-4729-8196-C9AF176DB57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EF6-4729-8196-C9AF176DB57A}"/>
              </c:ext>
            </c:extLst>
          </c:dPt>
          <c:dLbls>
            <c:dLbl>
              <c:idx val="0"/>
              <c:layout>
                <c:manualLayout>
                  <c:x val="2.0415455671133429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317273,1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EF6-4729-8196-C9AF176DB57A}"/>
                </c:ext>
              </c:extLst>
            </c:dLbl>
            <c:dLbl>
              <c:idx val="1"/>
              <c:layout>
                <c:manualLayout>
                  <c:x val="1.1665974669219118E-2"/>
                  <c:y val="0.35555313080396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315445,8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EF6-4729-8196-C9AF176DB5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  <a:r>
                      <a:rPr lang="ru-RU" baseline="0" dirty="0"/>
                      <a:t> + 2 639,4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EF6-4729-8196-C9AF176DB57A}"/>
                </c:ext>
              </c:extLst>
            </c:dLbl>
            <c:numFmt formatCode="#,##0.0" sourceLinked="0"/>
            <c:spPr>
              <a:noFill/>
              <a:ln w="25382">
                <a:noFill/>
              </a:ln>
            </c:spPr>
            <c:txPr>
              <a:bodyPr rot="-5400000" vert="horz"/>
              <a:lstStyle/>
              <a:p>
                <a:pPr>
                  <a:defRPr sz="1599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
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317273.09999999998</c:v>
                </c:pt>
                <c:pt idx="1">
                  <c:v>315445.8</c:v>
                </c:pt>
                <c:pt idx="2">
                  <c:v>1827.3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F6-4729-8196-C9AF176DB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gapDepth val="0"/>
        <c:shape val="cylinder"/>
        <c:axId val="101230848"/>
        <c:axId val="97136640"/>
        <c:axId val="0"/>
      </c:bar3DChart>
      <c:catAx>
        <c:axId val="1012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136640"/>
        <c:crosses val="autoZero"/>
        <c:auto val="1"/>
        <c:lblAlgn val="ctr"/>
        <c:lblOffset val="100"/>
        <c:noMultiLvlLbl val="0"/>
      </c:catAx>
      <c:valAx>
        <c:axId val="9713664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230848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77777777777779E-2"/>
          <c:y val="1.38228973358077E-2"/>
          <c:w val="0.84444444444444489"/>
          <c:h val="0.828439293103816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458-4268-85E7-940883FF73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58-4268-85E7-940883FF73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458-4268-85E7-940883FF731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58-4268-85E7-940883FF731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458-4268-85E7-940883FF731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58-4268-85E7-940883FF7313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458-4268-85E7-940883FF7313}"/>
              </c:ext>
            </c:extLst>
          </c:dPt>
          <c:dPt>
            <c:idx val="7"/>
            <c:bubble3D val="0"/>
            <c:spPr>
              <a:solidFill>
                <a:srgbClr val="5390FF"/>
              </a:solidFill>
            </c:spPr>
            <c:extLst>
              <c:ext xmlns:c16="http://schemas.microsoft.com/office/drawing/2014/chart" uri="{C3380CC4-5D6E-409C-BE32-E72D297353CC}">
                <c16:uniqueId val="{00000007-D458-4268-85E7-940883FF7313}"/>
              </c:ext>
            </c:extLst>
          </c:dPt>
          <c:dPt>
            <c:idx val="8"/>
            <c:bubble3D val="0"/>
            <c:spPr>
              <a:solidFill>
                <a:srgbClr val="993366"/>
              </a:solidFill>
            </c:spPr>
            <c:extLst>
              <c:ext xmlns:c16="http://schemas.microsoft.com/office/drawing/2014/chart" uri="{C3380CC4-5D6E-409C-BE32-E72D297353CC}">
                <c16:uniqueId val="{00000008-D458-4268-85E7-940883FF7313}"/>
              </c:ext>
            </c:extLst>
          </c:dPt>
          <c:dPt>
            <c:idx val="9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9-D458-4268-85E7-940883FF7313}"/>
              </c:ext>
            </c:extLst>
          </c:dPt>
          <c:dLbls>
            <c:dLbl>
              <c:idx val="0"/>
              <c:layout>
                <c:manualLayout>
                  <c:x val="3.1944444444444497E-2"/>
                  <c:y val="-0.114284881056534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0100</a:t>
                    </a:r>
                    <a:r>
                      <a:rPr lang="en-US" dirty="0"/>
                      <a:t>
11 656,1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58-4268-85E7-940883FF7313}"/>
                </c:ext>
              </c:extLst>
            </c:dLbl>
            <c:dLbl>
              <c:idx val="1"/>
              <c:layout>
                <c:manualLayout>
                  <c:x val="-0.13194444444444467"/>
                  <c:y val="0.107936184168426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0200</a:t>
                    </a:r>
                    <a:r>
                      <a:rPr lang="en-US" dirty="0"/>
                      <a:t>
269,9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58-4268-85E7-940883FF7313}"/>
                </c:ext>
              </c:extLst>
            </c:dLbl>
            <c:dLbl>
              <c:idx val="2"/>
              <c:layout>
                <c:manualLayout>
                  <c:x val="-9.5833333333333368E-2"/>
                  <c:y val="-1.269837460805017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0300</a:t>
                    </a:r>
                  </a:p>
                  <a:p>
                    <a:r>
                      <a:rPr lang="en-US" dirty="0"/>
                      <a:t>1088,8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58-4268-85E7-940883FF7313}"/>
                </c:ext>
              </c:extLst>
            </c:dLbl>
            <c:dLbl>
              <c:idx val="3"/>
              <c:layout>
                <c:manualLayout>
                  <c:x val="-2.0833442694663161E-2"/>
                  <c:y val="-7.619014289880431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0400</a:t>
                    </a:r>
                    <a:r>
                      <a:rPr lang="en-US" dirty="0"/>
                      <a:t>
8</a:t>
                    </a:r>
                    <a:r>
                      <a:rPr lang="en-US" baseline="0" dirty="0"/>
                      <a:t> 056,2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58-4268-85E7-940883FF7313}"/>
                </c:ext>
              </c:extLst>
            </c:dLbl>
            <c:dLbl>
              <c:idx val="4"/>
              <c:layout>
                <c:manualLayout>
                  <c:x val="-2.777777777777779E-2"/>
                  <c:y val="9.31211931841853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0500</a:t>
                    </a:r>
                    <a:r>
                      <a:rPr lang="en-US" dirty="0"/>
                      <a:t>
280</a:t>
                    </a:r>
                    <a:r>
                      <a:rPr lang="en-US" baseline="0" dirty="0"/>
                      <a:t> 555,5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458-4268-85E7-940883FF7313}"/>
                </c:ext>
              </c:extLst>
            </c:dLbl>
            <c:dLbl>
              <c:idx val="5"/>
              <c:layout>
                <c:manualLayout>
                  <c:x val="0.22222222222222221"/>
                  <c:y val="-2.96296296296296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0800</a:t>
                    </a:r>
                    <a:r>
                      <a:rPr lang="en-US" dirty="0"/>
                      <a:t>
13</a:t>
                    </a:r>
                    <a:r>
                      <a:rPr lang="en-US" baseline="0" dirty="0"/>
                      <a:t> 670,0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58-4268-85E7-940883FF7313}"/>
                </c:ext>
              </c:extLst>
            </c:dLbl>
            <c:dLbl>
              <c:idx val="6"/>
              <c:layout>
                <c:manualLayout>
                  <c:x val="0.20416666666666666"/>
                  <c:y val="4.232787568220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1000</a:t>
                    </a:r>
                    <a:r>
                      <a:rPr lang="en-US" dirty="0"/>
                      <a:t>
135,4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458-4268-85E7-940883FF731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58-4268-85E7-940883FF731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58-4268-85E7-940883FF7313}"/>
                </c:ext>
              </c:extLst>
            </c:dLbl>
            <c:dLbl>
              <c:idx val="9"/>
              <c:layout>
                <c:manualLayout>
                  <c:x val="-0.20972222222222234"/>
                  <c:y val="8.88886222563512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58-4268-85E7-940883FF7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0100</c:v>
                </c:pt>
                <c:pt idx="1">
                  <c:v>0200</c:v>
                </c:pt>
                <c:pt idx="2">
                  <c:v>0300</c:v>
                </c:pt>
                <c:pt idx="3">
                  <c:v>0400</c:v>
                </c:pt>
                <c:pt idx="4">
                  <c:v>0500</c:v>
                </c:pt>
                <c:pt idx="5">
                  <c:v>0800</c:v>
                </c:pt>
                <c:pt idx="6">
                  <c:v>0700</c:v>
                </c:pt>
                <c:pt idx="7">
                  <c:v>1000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11656.1</c:v>
                </c:pt>
                <c:pt idx="1">
                  <c:v>269.89999999999998</c:v>
                </c:pt>
                <c:pt idx="2">
                  <c:v>1088.8</c:v>
                </c:pt>
                <c:pt idx="3">
                  <c:v>8056.2</c:v>
                </c:pt>
                <c:pt idx="4">
                  <c:v>280555.5</c:v>
                </c:pt>
                <c:pt idx="5">
                  <c:v>13670</c:v>
                </c:pt>
                <c:pt idx="6">
                  <c:v>13.9</c:v>
                </c:pt>
                <c:pt idx="7">
                  <c:v>135.4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58-4268-85E7-940883FF7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12 149,7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11 656,1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6950556496799E-2"/>
          <c:y val="0.18791678556238148"/>
          <c:w val="0.95794514626178495"/>
          <c:h val="0.80783957962064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270,0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99177.7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7-466B-8B0E-232E7DAB2F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5400000" scaled="1"/>
                <a:tileRect/>
              </a:gradFill>
              <a:ln w="9529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DA7-466B-8B0E-232E7DAB2F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269,9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A7-466B-8B0E-232E7DAB2F1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58348.2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A7-466B-8B0E-232E7DAB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659264"/>
        <c:axId val="153660800"/>
      </c:barChart>
      <c:catAx>
        <c:axId val="1536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660800"/>
        <c:crosses val="autoZero"/>
        <c:auto val="1"/>
        <c:lblAlgn val="ctr"/>
        <c:lblOffset val="100"/>
        <c:noMultiLvlLbl val="0"/>
      </c:catAx>
      <c:valAx>
        <c:axId val="1536608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659264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60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160318547464216E-2"/>
          <c:y val="3.4074104766645553E-2"/>
          <c:w val="0.95967936290507216"/>
          <c:h val="0.9659258623288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5390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39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1</a:t>
                    </a:r>
                    <a:r>
                      <a:rPr lang="ru-RU" baseline="0" dirty="0"/>
                      <a:t> 192,8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16072.9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15-4923-B84B-CE3A8886B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4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9D15-4923-B84B-CE3A8886BA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1 088,8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D15-4923-B84B-CE3A8886BAF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11110.7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15-4923-B84B-CE3A8886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69696"/>
        <c:axId val="153912448"/>
      </c:barChart>
      <c:catAx>
        <c:axId val="15386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12448"/>
        <c:crosses val="autoZero"/>
        <c:auto val="1"/>
        <c:lblAlgn val="ctr"/>
        <c:lblOffset val="100"/>
        <c:noMultiLvlLbl val="0"/>
      </c:catAx>
      <c:valAx>
        <c:axId val="15391244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696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4991393455017E-2"/>
          <c:y val="3.8095333321668111E-2"/>
          <c:w val="0.95605503155733162"/>
          <c:h val="0.923809333356663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9 210,6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58272.3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D-4A20-9CB3-FB19B3A62C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8</a:t>
                    </a:r>
                    <a:r>
                      <a:rPr lang="ru-RU" baseline="0" dirty="0"/>
                      <a:t> 056,2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87D-4A20-9CB3-FB19B3A62C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27470.1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D-4A20-9CB3-FB19B3A62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144768"/>
        <c:axId val="154146304"/>
      </c:barChart>
      <c:catAx>
        <c:axId val="154144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146304"/>
        <c:crosses val="autoZero"/>
        <c:auto val="1"/>
        <c:lblAlgn val="ctr"/>
        <c:lblOffset val="100"/>
        <c:noMultiLvlLbl val="0"/>
      </c:catAx>
      <c:valAx>
        <c:axId val="15414630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14476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11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F1E7-46F9-9530-C52DD7BBF4D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
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280 555,5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265873.5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E7-46F9-9530-C52DD7BBF4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11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
314 836,2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E7-46F9-9530-C52DD7BBF4D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102377.9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E7-46F9-9530-C52DD7BB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4430464"/>
        <c:axId val="154444544"/>
      </c:barChart>
      <c:catAx>
        <c:axId val="15443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444544"/>
        <c:crosses val="autoZero"/>
        <c:auto val="1"/>
        <c:lblAlgn val="ctr"/>
        <c:lblOffset val="100"/>
        <c:noMultiLvlLbl val="0"/>
      </c:catAx>
      <c:valAx>
        <c:axId val="1544445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304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47568841905793E-2"/>
          <c:y val="7.248764415156507E-2"/>
          <c:w val="0.9560549278799082"/>
          <c:h val="0.855024711696869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16</a:t>
                    </a:r>
                    <a:r>
                      <a:rPr lang="ru-RU" baseline="0" dirty="0"/>
                      <a:t> 670,5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48733.5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A-4B46-A439-61BB0B262F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8022481191619238"/>
                  <c:y val="-6.0405672314823032E-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13 670,0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C0A-4B46-A439-61BB0B262FB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35923.699999999997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0A-4B46-A439-61BB0B26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8"/>
        <c:axId val="154461696"/>
        <c:axId val="154595328"/>
      </c:barChart>
      <c:catAx>
        <c:axId val="15446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4595328"/>
        <c:crosses val="autoZero"/>
        <c:auto val="1"/>
        <c:lblAlgn val="ctr"/>
        <c:lblOffset val="100"/>
        <c:noMultiLvlLbl val="0"/>
      </c:catAx>
      <c:valAx>
        <c:axId val="15459532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446169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1">
                  <a:alphaModFix amt="77000"/>
                </a:blip>
                <a:srcRect/>
                <a:tile tx="0" ty="0" sx="100000" sy="100000" flip="none" algn="tl"/>
              </a:blip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83C3-46B0-8297-EAEB0381F5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Утверждено 146,0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52899.5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3-46B0-8297-EAEB0381F5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Исполнено </a:t>
                    </a:r>
                  </a:p>
                  <a:p>
                    <a:r>
                      <a:rPr lang="ru-RU" dirty="0"/>
                      <a:t>135,4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C3-46B0-8297-EAEB0381F5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20215.599999999995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3-46B0-8297-EAEB0381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50"/>
        <c:axId val="153823488"/>
        <c:axId val="153907200"/>
      </c:barChart>
      <c:catAx>
        <c:axId val="15382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3907200"/>
        <c:crosses val="autoZero"/>
        <c:auto val="1"/>
        <c:lblAlgn val="ctr"/>
        <c:lblOffset val="100"/>
        <c:noMultiLvlLbl val="0"/>
      </c:catAx>
      <c:valAx>
        <c:axId val="1539072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53823488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25631865461237"/>
          <c:y val="3.8335871752945082E-2"/>
          <c:w val="0.66353297851657878"/>
          <c:h val="0.867027649928179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10E038"/>
            </a:solidFill>
          </c:spPr>
          <c:invertIfNegative val="0"/>
          <c:dLbls>
            <c:dLbl>
              <c:idx val="0"/>
              <c:layout>
                <c:manualLayout>
                  <c:x val="2.1604938271605013E-2"/>
                  <c:y val="-0.3695403412068595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36</a:t>
                    </a:r>
                    <a:r>
                      <a:rPr lang="en-US" b="1" baseline="0" dirty="0">
                        <a:solidFill>
                          <a:schemeClr val="bg1"/>
                        </a:solidFill>
                      </a:rPr>
                      <a:t> 079,3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67-4151-BC28-E216BC189C7A}"/>
                </c:ext>
              </c:extLst>
            </c:dLbl>
            <c:dLbl>
              <c:idx val="1"/>
              <c:layout>
                <c:manualLayout>
                  <c:x val="2.4691358024691412E-2"/>
                  <c:y val="-0.3166820872790285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17 065,9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67-4151-BC28-E216BC189C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16063.7</c:v>
                </c:pt>
                <c:pt idx="1">
                  <c:v>15184.1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67-4151-BC28-E216BC189C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20015.599999999999</c:v>
                </c:pt>
                <c:pt idx="1">
                  <c:v>1881.8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67-4151-BC28-E216BC189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040128"/>
        <c:axId val="169041920"/>
        <c:axId val="0"/>
      </c:bar3DChart>
      <c:catAx>
        <c:axId val="16904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69041920"/>
        <c:crosses val="autoZero"/>
        <c:auto val="1"/>
        <c:lblAlgn val="ctr"/>
        <c:lblOffset val="100"/>
        <c:noMultiLvlLbl val="0"/>
      </c:catAx>
      <c:valAx>
        <c:axId val="16904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33CC"/>
                </a:solidFill>
              </a:defRPr>
            </a:pPr>
            <a:endParaRPr lang="ru-RU"/>
          </a:p>
        </c:txPr>
        <c:crossAx val="169040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0799917371440313"/>
          <c:y val="0.60880203965048074"/>
          <c:w val="0.25342057937202639"/>
          <c:h val="0.26015612018048506"/>
        </c:manualLayout>
      </c:layout>
      <c:overlay val="0"/>
      <c:txPr>
        <a:bodyPr/>
        <a:lstStyle/>
        <a:p>
          <a:pPr>
            <a:defRPr sz="18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401D-4ACD-9FD6-A1065EFD843A}"/>
              </c:ext>
            </c:extLst>
          </c:dPt>
          <c:dLbls>
            <c:dLbl>
              <c:idx val="0"/>
              <c:layout>
                <c:manualLayout>
                  <c:x val="2.824814271097471E-2"/>
                  <c:y val="-4.497978692364908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15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545,7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01D-4ACD-9FD6-A1065EFD843A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15545.7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1D-4ACD-9FD6-A1065EFD84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5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16</a:t>
                    </a:r>
                    <a:r>
                      <a:rPr lang="ru-RU" sz="1600" baseline="0" dirty="0"/>
                      <a:t> 063,7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01D-4ACD-9FD6-A1065EFD843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16063.7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1D-4ACD-9FD6-A1065EFD8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827520"/>
        <c:axId val="102829056"/>
        <c:axId val="0"/>
      </c:bar3DChart>
      <c:catAx>
        <c:axId val="1028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29056"/>
        <c:crosses val="autoZero"/>
        <c:auto val="1"/>
        <c:lblAlgn val="ctr"/>
        <c:lblOffset val="100"/>
        <c:noMultiLvlLbl val="0"/>
      </c:catAx>
      <c:valAx>
        <c:axId val="10282905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827520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3B1C-4AE7-B980-736E58F8EAEF}"/>
              </c:ext>
            </c:extLst>
          </c:dPt>
          <c:dLbls>
            <c:dLbl>
              <c:idx val="0"/>
              <c:layout>
                <c:manualLayout>
                  <c:x val="2.8248142710974727E-2"/>
                  <c:y val="-3.427031384658980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399,1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1C-4AE7-B980-736E58F8EAEF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20399.099999999999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C-4AE7-B980-736E58F8EA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4"/>
                  <c:y val="-2.9986524615766029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20</a:t>
                    </a:r>
                    <a:r>
                      <a:rPr lang="ru-RU" sz="1600" baseline="0" dirty="0"/>
                      <a:t> 015,6</a:t>
                    </a:r>
                    <a:endParaRPr lang="ru-RU" sz="1600" dirty="0"/>
                  </a:p>
                  <a:p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1C-4AE7-B980-736E58F8EAE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20015.599999999999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1C-4AE7-B980-736E58F8E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395136"/>
        <c:axId val="106396672"/>
        <c:axId val="0"/>
      </c:bar3DChart>
      <c:catAx>
        <c:axId val="1063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396672"/>
        <c:crosses val="autoZero"/>
        <c:auto val="1"/>
        <c:lblAlgn val="ctr"/>
        <c:lblOffset val="100"/>
        <c:noMultiLvlLbl val="0"/>
      </c:catAx>
      <c:valAx>
        <c:axId val="10639667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39513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0-B4A4-4BED-93BD-E23FCDF92BF7}"/>
              </c:ext>
            </c:extLst>
          </c:dPt>
          <c:dLbls>
            <c:dLbl>
              <c:idx val="0"/>
              <c:layout>
                <c:manualLayout>
                  <c:x val="2.8248142710974741E-2"/>
                  <c:y val="-3.4270313846589816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Утверждено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311</a:t>
                    </a: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 659,5</a:t>
                    </a:r>
                    <a:endParaRPr lang="ru-RU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#,##0.0" sourceLinked="0"/>
              <c:spPr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4A4-4BED-93BD-E23FCDF92BF7}"/>
                </c:ext>
              </c:extLst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#\ ##0.0</c:formatCode>
                <c:ptCount val="1"/>
                <c:pt idx="0">
                  <c:v>311659.5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4-4BED-93BD-E23FCDF9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6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1581920903954797"/>
                  <c:y val="-1.4993262307883054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Исполнено </a:t>
                    </a:r>
                    <a:r>
                      <a:rPr lang="ru-RU" sz="1600" dirty="0"/>
                      <a:t>281</a:t>
                    </a:r>
                    <a:r>
                      <a:rPr lang="ru-RU" sz="1600" baseline="0" dirty="0"/>
                      <a:t> 193,7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4A4-4BED-93BD-E23FCDF92BF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#\ ##0.0</c:formatCode>
                <c:ptCount val="1"/>
                <c:pt idx="0">
                  <c:v>281193.7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BED-93BD-E23FCDF9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415616"/>
        <c:axId val="106417152"/>
        <c:axId val="0"/>
      </c:bar3DChart>
      <c:catAx>
        <c:axId val="1064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17152"/>
        <c:crosses val="autoZero"/>
        <c:auto val="1"/>
        <c:lblAlgn val="ctr"/>
        <c:lblOffset val="100"/>
        <c:noMultiLvlLbl val="0"/>
      </c:catAx>
      <c:valAx>
        <c:axId val="10641715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415616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227308076880373E-3"/>
          <c:y val="0.14736510758064161"/>
          <c:w val="0.73390075833869284"/>
          <c:h val="0.606691293560000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99FF"/>
            </a:solidFill>
          </c:spPr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1-4EB6-418A-A5BE-8856C5A9149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4EB6-418A-A5BE-8856C5A91499}"/>
              </c:ext>
            </c:extLst>
          </c:dPt>
          <c:dLbls>
            <c:dLbl>
              <c:idx val="0"/>
              <c:layout>
                <c:manualLayout>
                  <c:x val="-0.11693257200812816"/>
                  <c:y val="-0.19905858808480739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</a:t>
                    </a:r>
                    <a:r>
                      <a:rPr lang="en-US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184,1</a:t>
                    </a:r>
                    <a:endParaRPr lang="en-US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B6-418A-A5BE-8856C5A91499}"/>
                </c:ext>
              </c:extLst>
            </c:dLbl>
            <c:dLbl>
              <c:idx val="1"/>
              <c:layout>
                <c:manualLayout>
                  <c:x val="0.10709204353638126"/>
                  <c:y val="8.2201827424580445E-2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b="0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881,8</a:t>
                    </a:r>
                    <a:endParaRPr lang="en-US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EB6-418A-A5BE-8856C5A91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15184.1</c:v>
                </c:pt>
                <c:pt idx="1">
                  <c:v>1881.8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B6-418A-A5BE-8856C5A91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8852623006045857"/>
          <c:y val="0.10915979305602692"/>
          <c:w val="0.38302710989102112"/>
          <c:h val="0.10506628893086138"/>
        </c:manualLayout>
      </c:layout>
      <c:overlay val="0"/>
      <c:txPr>
        <a:bodyPr/>
        <a:lstStyle/>
        <a:p>
          <a:pPr>
            <a:def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</a:p>
        </c:rich>
      </c:tx>
      <c:layout>
        <c:manualLayout>
          <c:xMode val="edge"/>
          <c:yMode val="edge"/>
          <c:x val="0.36828210843956438"/>
          <c:y val="2.49694478391289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227308076880373E-3"/>
          <c:y val="0.14736510758064167"/>
          <c:w val="0.73390075833869306"/>
          <c:h val="0.606691293560000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B29-483C-A080-98F0CA35A6B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DB29-483C-A080-98F0CA35A6B8}"/>
              </c:ext>
            </c:extLst>
          </c:dPt>
          <c:dLbls>
            <c:dLbl>
              <c:idx val="0"/>
              <c:layout>
                <c:manualLayout>
                  <c:x val="-0.25378385376535223"/>
                  <c:y val="0.1266049142687849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r>
                      <a:rPr lang="en-US" b="1" baseline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063,7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4127641731565"/>
                      <c:h val="3.151131355775283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DB29-483C-A080-98F0CA35A6B8}"/>
                </c:ext>
              </c:extLst>
            </c:dLbl>
            <c:dLbl>
              <c:idx val="1"/>
              <c:layout>
                <c:manualLayout>
                  <c:x val="4.0242392422347339E-2"/>
                  <c:y val="-1.500777691367625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20</a:t>
                    </a:r>
                    <a:r>
                      <a:rPr lang="en-US" baseline="0" dirty="0"/>
                      <a:t> 015,6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432281717802"/>
                      <c:h val="5.03240380698440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DB29-483C-A080-98F0CA35A6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16063.7</c:v>
                </c:pt>
                <c:pt idx="1">
                  <c:v>20015.599999999999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9-483C-A080-98F0CA35A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06022807501657"/>
          <c:y val="0.25473595526422976"/>
          <c:w val="0.38302710989102123"/>
          <c:h val="0.10506628893086144"/>
        </c:manualLayout>
      </c:layout>
      <c:overlay val="0"/>
      <c:txPr>
        <a:bodyPr/>
        <a:lstStyle/>
        <a:p>
          <a:pPr>
            <a:def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73858460171503E-2"/>
          <c:y val="0.20319834254527464"/>
          <c:w val="0.92945228307965355"/>
          <c:h val="0.796801657454734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3.9604606222204276E-2"/>
                  <c:y val="0.6326332788420336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kern="1200" baseline="0" dirty="0">
                        <a:solidFill>
                          <a:srgbClr val="0000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 4 668,8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77743887042855"/>
                      <c:h val="0.109679653649594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3BA-46BF-8F22-A41C12ADD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0000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4668.8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BA-46BF-8F22-A41C12ADD9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layout>
                <c:manualLayout>
                  <c:x val="0.12820450561609179"/>
                  <c:y val="0.579936203669681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4 036,1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22443970871926"/>
                      <c:h val="0.109679653649594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33BA-46BF-8F22-A41C12ADD9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4036.1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BA-46BF-8F22-A41C12ADD9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912192"/>
        <c:axId val="167913728"/>
        <c:axId val="0"/>
      </c:bar3DChart>
      <c:catAx>
        <c:axId val="16791219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67913728"/>
        <c:crosses val="autoZero"/>
        <c:auto val="1"/>
        <c:lblAlgn val="ctr"/>
        <c:lblOffset val="100"/>
        <c:noMultiLvlLbl val="0"/>
      </c:catAx>
      <c:valAx>
        <c:axId val="16791372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6791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597206371009294E-2"/>
          <c:y val="0.12490300556882569"/>
          <c:w val="0.52653584702943135"/>
          <c:h val="7.4753337680424123E-2"/>
        </c:manualLayout>
      </c:layout>
      <c:overlay val="0"/>
      <c:txPr>
        <a:bodyPr/>
        <a:lstStyle/>
        <a:p>
          <a:pPr>
            <a:defRPr sz="1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0E038"/>
            </a:solidFill>
          </c:spPr>
          <c:invertIfNegative val="0"/>
          <c:dLbls>
            <c:dLbl>
              <c:idx val="0"/>
              <c:layout>
                <c:manualLayout>
                  <c:x val="-0.1843140513123063"/>
                  <c:y val="0.750154524276843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  <a:r>
                      <a:rPr lang="en-US" baseline="0" dirty="0"/>
                      <a:t> 098,8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EDE-4B94-977E-3FBEFCD2C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10098.799999999999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DE-4B94-977E-3FBEFCD2CE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8EDE-4B94-977E-3FBEFCD2CE14}"/>
              </c:ext>
            </c:extLst>
          </c:dPt>
          <c:dLbls>
            <c:dLbl>
              <c:idx val="0"/>
              <c:layout>
                <c:manualLayout>
                  <c:x val="1.6478772473556579E-2"/>
                  <c:y val="0.364131239846135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9 941,7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EDE-4B94-977E-3FBEFCD2C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9941.7000000000007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E-4B94-977E-3FBEFCD2CE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3851648"/>
        <c:axId val="93853184"/>
        <c:axId val="0"/>
      </c:bar3DChart>
      <c:catAx>
        <c:axId val="938516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93853184"/>
        <c:crosses val="autoZero"/>
        <c:auto val="1"/>
        <c:lblAlgn val="ctr"/>
        <c:lblOffset val="100"/>
        <c:noMultiLvlLbl val="0"/>
      </c:catAx>
      <c:valAx>
        <c:axId val="9385318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93851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62508380294953"/>
          <c:y val="0.10395986597302394"/>
          <c:w val="0.53373284194476456"/>
          <c:h val="6.0077463212622112E-2"/>
        </c:manualLayout>
      </c:layout>
      <c:overlay val="0"/>
      <c:txPr>
        <a:bodyPr/>
        <a:lstStyle/>
        <a:p>
          <a:pPr>
            <a:defRPr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9D842-F174-475A-8B4E-5EAE7953EEB1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BF598BB-5406-4D0E-A824-1FF6FA7E4402}">
      <dgm:prSet phldrT="[Текст]"/>
      <dgm:spPr/>
      <dgm:t>
        <a:bodyPr/>
        <a:lstStyle/>
        <a:p>
          <a:r>
            <a:rPr lang="ru-RU" dirty="0"/>
            <a:t>Работы по содержанию дорог общего пользования</a:t>
          </a:r>
        </a:p>
      </dgm:t>
    </dgm:pt>
    <dgm:pt modelId="{DC8DAE3A-CB77-44D0-A376-DC4E82EB2FC9}" type="parTrans" cxnId="{B62453EC-F18C-49CA-83CF-9F25BF4CADF6}">
      <dgm:prSet/>
      <dgm:spPr/>
      <dgm:t>
        <a:bodyPr/>
        <a:lstStyle/>
        <a:p>
          <a:endParaRPr lang="ru-RU"/>
        </a:p>
      </dgm:t>
    </dgm:pt>
    <dgm:pt modelId="{CCC70F42-C831-4754-B922-09BFE7D6968D}" type="sibTrans" cxnId="{B62453EC-F18C-49CA-83CF-9F25BF4CADF6}">
      <dgm:prSet/>
      <dgm:spPr/>
      <dgm:t>
        <a:bodyPr/>
        <a:lstStyle/>
        <a:p>
          <a:endParaRPr lang="ru-RU"/>
        </a:p>
      </dgm:t>
    </dgm:pt>
    <dgm:pt modelId="{03BA1E9E-2C6F-4B68-9805-4E1C6E0426D4}">
      <dgm:prSet phldrT="[Текст]"/>
      <dgm:spPr/>
      <dgm:t>
        <a:bodyPr/>
        <a:lstStyle/>
        <a:p>
          <a:r>
            <a:rPr lang="ru-RU" dirty="0"/>
            <a:t>Механизированная и ручная уборка дорог;</a:t>
          </a:r>
        </a:p>
      </dgm:t>
    </dgm:pt>
    <dgm:pt modelId="{26F5F933-C66D-4F8D-839C-3FC8952D911B}" type="parTrans" cxnId="{53CF953D-ED19-4F31-ABF1-B15E910F602E}">
      <dgm:prSet/>
      <dgm:spPr/>
      <dgm:t>
        <a:bodyPr/>
        <a:lstStyle/>
        <a:p>
          <a:endParaRPr lang="ru-RU"/>
        </a:p>
      </dgm:t>
    </dgm:pt>
    <dgm:pt modelId="{A0D8F028-B2E2-4076-A1D0-45DC1F59A814}" type="sibTrans" cxnId="{53CF953D-ED19-4F31-ABF1-B15E910F602E}">
      <dgm:prSet/>
      <dgm:spPr/>
      <dgm:t>
        <a:bodyPr/>
        <a:lstStyle/>
        <a:p>
          <a:endParaRPr lang="ru-RU"/>
        </a:p>
      </dgm:t>
    </dgm:pt>
    <dgm:pt modelId="{5B202DE6-2522-4865-BB6D-2380F832FFF5}">
      <dgm:prSet phldrT="[Текст]"/>
      <dgm:spPr/>
      <dgm:t>
        <a:bodyPr/>
        <a:lstStyle/>
        <a:p>
          <a:r>
            <a:rPr lang="ru-RU" dirty="0"/>
            <a:t>Покос травы.</a:t>
          </a:r>
        </a:p>
      </dgm:t>
    </dgm:pt>
    <dgm:pt modelId="{E51595E5-CD2F-4F4E-A857-4808F6D3614F}" type="parTrans" cxnId="{34D04F6C-01DC-4E15-8D14-D508E9AAC7CA}">
      <dgm:prSet/>
      <dgm:spPr/>
      <dgm:t>
        <a:bodyPr/>
        <a:lstStyle/>
        <a:p>
          <a:endParaRPr lang="ru-RU"/>
        </a:p>
      </dgm:t>
    </dgm:pt>
    <dgm:pt modelId="{6EDDF25A-B5AC-4C18-AF07-7B8F2262A65E}" type="sibTrans" cxnId="{34D04F6C-01DC-4E15-8D14-D508E9AAC7CA}">
      <dgm:prSet/>
      <dgm:spPr/>
      <dgm:t>
        <a:bodyPr/>
        <a:lstStyle/>
        <a:p>
          <a:endParaRPr lang="ru-RU"/>
        </a:p>
      </dgm:t>
    </dgm:pt>
    <dgm:pt modelId="{BE8FCE7C-D857-40D5-99F4-213200CC9FDA}">
      <dgm:prSet phldrT="[Текст]"/>
      <dgm:spPr/>
      <dgm:t>
        <a:bodyPr/>
        <a:lstStyle/>
        <a:p>
          <a:r>
            <a:rPr lang="ru-RU" dirty="0"/>
            <a:t>Ямочный ремонт</a:t>
          </a:r>
        </a:p>
      </dgm:t>
    </dgm:pt>
    <dgm:pt modelId="{013B0274-CA6E-4AE8-849F-6AAF20098B66}" type="parTrans" cxnId="{EC16919B-29DA-4B7F-AEBD-2097ED5CFFE4}">
      <dgm:prSet/>
      <dgm:spPr/>
      <dgm:t>
        <a:bodyPr/>
        <a:lstStyle/>
        <a:p>
          <a:endParaRPr lang="ru-RU"/>
        </a:p>
      </dgm:t>
    </dgm:pt>
    <dgm:pt modelId="{6D63072B-218E-4E83-8868-B352A70EDB5A}" type="sibTrans" cxnId="{EC16919B-29DA-4B7F-AEBD-2097ED5CFFE4}">
      <dgm:prSet/>
      <dgm:spPr/>
      <dgm:t>
        <a:bodyPr/>
        <a:lstStyle/>
        <a:p>
          <a:endParaRPr lang="ru-RU"/>
        </a:p>
      </dgm:t>
    </dgm:pt>
    <dgm:pt modelId="{6EC8F662-F6BA-4459-B25F-AF507B8090BF}">
      <dgm:prSet phldrT="[Текст]"/>
      <dgm:spPr/>
      <dgm:t>
        <a:bodyPr/>
        <a:lstStyle/>
        <a:p>
          <a:r>
            <a:rPr lang="ru-RU" dirty="0"/>
            <a:t>567,3 тыс. руб.</a:t>
          </a:r>
        </a:p>
      </dgm:t>
    </dgm:pt>
    <dgm:pt modelId="{645B43CF-15C7-4A66-98C0-134955D877C1}" type="parTrans" cxnId="{7AB40BFE-5399-4EBD-A500-F63C46C59B87}">
      <dgm:prSet/>
      <dgm:spPr/>
      <dgm:t>
        <a:bodyPr/>
        <a:lstStyle/>
        <a:p>
          <a:endParaRPr lang="ru-RU"/>
        </a:p>
      </dgm:t>
    </dgm:pt>
    <dgm:pt modelId="{DD582876-641C-4093-9308-16652EE7F607}" type="sibTrans" cxnId="{7AB40BFE-5399-4EBD-A500-F63C46C59B87}">
      <dgm:prSet/>
      <dgm:spPr/>
      <dgm:t>
        <a:bodyPr/>
        <a:lstStyle/>
        <a:p>
          <a:endParaRPr lang="ru-RU"/>
        </a:p>
      </dgm:t>
    </dgm:pt>
    <dgm:pt modelId="{A279CAF0-46A8-415C-B9FE-A2B20D4C672F}">
      <dgm:prSet phldrT="[Текст]"/>
      <dgm:spPr/>
      <dgm:t>
        <a:bodyPr/>
        <a:lstStyle/>
        <a:p>
          <a:r>
            <a:rPr lang="ru-RU" dirty="0"/>
            <a:t>Работы по ремонту и установке дорожных знаков и светофоров</a:t>
          </a:r>
        </a:p>
      </dgm:t>
    </dgm:pt>
    <dgm:pt modelId="{5156B82A-3AD9-4FA5-B542-78F4AAA951F7}" type="parTrans" cxnId="{98526259-B5C0-4BDB-8B22-6F32B7AF7AAD}">
      <dgm:prSet/>
      <dgm:spPr/>
      <dgm:t>
        <a:bodyPr/>
        <a:lstStyle/>
        <a:p>
          <a:endParaRPr lang="ru-RU"/>
        </a:p>
      </dgm:t>
    </dgm:pt>
    <dgm:pt modelId="{6DF1C9EC-7278-41F0-BD3A-3C93EDA5ADBA}" type="sibTrans" cxnId="{98526259-B5C0-4BDB-8B22-6F32B7AF7AAD}">
      <dgm:prSet/>
      <dgm:spPr/>
      <dgm:t>
        <a:bodyPr/>
        <a:lstStyle/>
        <a:p>
          <a:endParaRPr lang="ru-RU"/>
        </a:p>
      </dgm:t>
    </dgm:pt>
    <dgm:pt modelId="{AD1DF614-EC35-4DDD-B519-CA2DCC474375}">
      <dgm:prSet phldrT="[Текст]"/>
      <dgm:spPr/>
      <dgm:t>
        <a:bodyPr/>
        <a:lstStyle/>
        <a:p>
          <a:r>
            <a:rPr lang="ru-RU" dirty="0"/>
            <a:t>246,5 тыс.  руб.</a:t>
          </a:r>
        </a:p>
      </dgm:t>
    </dgm:pt>
    <dgm:pt modelId="{51A49962-2E7A-4ACD-B92B-364BF654E4F5}" type="parTrans" cxnId="{EF0AB0F2-B989-47F9-8E3E-5C222AD2B4C8}">
      <dgm:prSet/>
      <dgm:spPr/>
      <dgm:t>
        <a:bodyPr/>
        <a:lstStyle/>
        <a:p>
          <a:endParaRPr lang="ru-RU"/>
        </a:p>
      </dgm:t>
    </dgm:pt>
    <dgm:pt modelId="{68434D86-9D65-490F-AA38-428DC11E9FAB}" type="sibTrans" cxnId="{EF0AB0F2-B989-47F9-8E3E-5C222AD2B4C8}">
      <dgm:prSet/>
      <dgm:spPr/>
      <dgm:t>
        <a:bodyPr/>
        <a:lstStyle/>
        <a:p>
          <a:endParaRPr lang="ru-RU"/>
        </a:p>
      </dgm:t>
    </dgm:pt>
    <dgm:pt modelId="{0FD3BEB7-1A87-4B57-9ED7-90D7E7F4C074}">
      <dgm:prSet phldrT="[Текст]"/>
      <dgm:spPr/>
      <dgm:t>
        <a:bodyPr/>
        <a:lstStyle/>
        <a:p>
          <a:r>
            <a:rPr lang="ru-RU" dirty="0"/>
            <a:t>Работы по нанесению дорожной  разметки</a:t>
          </a:r>
        </a:p>
      </dgm:t>
    </dgm:pt>
    <dgm:pt modelId="{F031E3F5-A02F-4DFE-AA2F-EE2528E6C84A}" type="parTrans" cxnId="{1FCADE32-448A-46B8-BFD9-538A3ACE669D}">
      <dgm:prSet/>
      <dgm:spPr/>
      <dgm:t>
        <a:bodyPr/>
        <a:lstStyle/>
        <a:p>
          <a:endParaRPr lang="ru-RU"/>
        </a:p>
      </dgm:t>
    </dgm:pt>
    <dgm:pt modelId="{2D2EA1D8-7E24-427E-BBC6-55B68DABFCE3}" type="sibTrans" cxnId="{1FCADE32-448A-46B8-BFD9-538A3ACE669D}">
      <dgm:prSet/>
      <dgm:spPr/>
      <dgm:t>
        <a:bodyPr/>
        <a:lstStyle/>
        <a:p>
          <a:endParaRPr lang="ru-RU"/>
        </a:p>
      </dgm:t>
    </dgm:pt>
    <dgm:pt modelId="{954DC853-4501-4E39-9EC9-F9DFC99C45CD}">
      <dgm:prSet phldrT="[Текст]"/>
      <dgm:spPr/>
      <dgm:t>
        <a:bodyPr/>
        <a:lstStyle/>
        <a:p>
          <a:r>
            <a:rPr lang="ru-RU" dirty="0"/>
            <a:t>443,6 тыс. руб.</a:t>
          </a:r>
        </a:p>
      </dgm:t>
    </dgm:pt>
    <dgm:pt modelId="{509593CD-A7E5-4528-BDFD-F7A50D86D301}" type="parTrans" cxnId="{3E9FCE1A-9297-42C2-AB8D-13FD270E32BE}">
      <dgm:prSet/>
      <dgm:spPr/>
      <dgm:t>
        <a:bodyPr/>
        <a:lstStyle/>
        <a:p>
          <a:endParaRPr lang="ru-RU"/>
        </a:p>
      </dgm:t>
    </dgm:pt>
    <dgm:pt modelId="{7E9BED31-B681-4C25-9AD9-A2D523124D5F}" type="sibTrans" cxnId="{3E9FCE1A-9297-42C2-AB8D-13FD270E32BE}">
      <dgm:prSet/>
      <dgm:spPr/>
      <dgm:t>
        <a:bodyPr/>
        <a:lstStyle/>
        <a:p>
          <a:endParaRPr lang="ru-RU"/>
        </a:p>
      </dgm:t>
    </dgm:pt>
    <dgm:pt modelId="{E6694322-DED1-4D8F-9F45-7BECBF83BA59}">
      <dgm:prSet phldrT="[Текст]"/>
      <dgm:spPr/>
      <dgm:t>
        <a:bodyPr/>
        <a:lstStyle/>
        <a:p>
          <a:r>
            <a:rPr lang="ru-RU" dirty="0"/>
            <a:t>74,8 тыс. руб.</a:t>
          </a:r>
        </a:p>
      </dgm:t>
    </dgm:pt>
    <dgm:pt modelId="{D1A825BC-B776-4E9A-8A01-9D8F10883448}" type="parTrans" cxnId="{BB257599-5012-4147-8E5A-83E7DF45F842}">
      <dgm:prSet/>
      <dgm:spPr/>
      <dgm:t>
        <a:bodyPr/>
        <a:lstStyle/>
        <a:p>
          <a:endParaRPr lang="ru-RU"/>
        </a:p>
      </dgm:t>
    </dgm:pt>
    <dgm:pt modelId="{903F3C04-4447-422C-8426-7E5F923B9A1E}" type="sibTrans" cxnId="{BB257599-5012-4147-8E5A-83E7DF45F842}">
      <dgm:prSet/>
      <dgm:spPr/>
      <dgm:t>
        <a:bodyPr/>
        <a:lstStyle/>
        <a:p>
          <a:endParaRPr lang="ru-RU"/>
        </a:p>
      </dgm:t>
    </dgm:pt>
    <dgm:pt modelId="{F6594027-E2D7-4BE9-887B-6B012E831DF7}" type="pres">
      <dgm:prSet presAssocID="{0D39D842-F174-475A-8B4E-5EAE7953EEB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95C965C-97A1-4518-9870-0AC30B2BFECD}" type="pres">
      <dgm:prSet presAssocID="{5BF598BB-5406-4D0E-A824-1FF6FA7E4402}" presName="circle1" presStyleLbl="node1" presStyleIdx="0" presStyleCnt="4"/>
      <dgm:spPr/>
    </dgm:pt>
    <dgm:pt modelId="{19366345-6909-4754-B227-F3403373E2BB}" type="pres">
      <dgm:prSet presAssocID="{5BF598BB-5406-4D0E-A824-1FF6FA7E4402}" presName="space" presStyleCnt="0"/>
      <dgm:spPr/>
    </dgm:pt>
    <dgm:pt modelId="{B6D3F889-1816-4A46-90F8-279B8A344DED}" type="pres">
      <dgm:prSet presAssocID="{5BF598BB-5406-4D0E-A824-1FF6FA7E4402}" presName="rect1" presStyleLbl="alignAcc1" presStyleIdx="0" presStyleCnt="4"/>
      <dgm:spPr/>
    </dgm:pt>
    <dgm:pt modelId="{FF0710C4-27D5-4B3A-9634-F0C612FEBAEF}" type="pres">
      <dgm:prSet presAssocID="{BE8FCE7C-D857-40D5-99F4-213200CC9FDA}" presName="vertSpace2" presStyleLbl="node1" presStyleIdx="0" presStyleCnt="4"/>
      <dgm:spPr/>
    </dgm:pt>
    <dgm:pt modelId="{BF686923-709B-47D0-B0CC-58A7758C5DEF}" type="pres">
      <dgm:prSet presAssocID="{BE8FCE7C-D857-40D5-99F4-213200CC9FDA}" presName="circle2" presStyleLbl="node1" presStyleIdx="1" presStyleCnt="4"/>
      <dgm:spPr/>
    </dgm:pt>
    <dgm:pt modelId="{7A3CDA36-0C66-4215-9F27-78B1BEC9140E}" type="pres">
      <dgm:prSet presAssocID="{BE8FCE7C-D857-40D5-99F4-213200CC9FDA}" presName="rect2" presStyleLbl="alignAcc1" presStyleIdx="1" presStyleCnt="4"/>
      <dgm:spPr/>
    </dgm:pt>
    <dgm:pt modelId="{260E8680-8865-4630-A65B-64C0F5AB6FBD}" type="pres">
      <dgm:prSet presAssocID="{0FD3BEB7-1A87-4B57-9ED7-90D7E7F4C074}" presName="vertSpace3" presStyleLbl="node1" presStyleIdx="1" presStyleCnt="4"/>
      <dgm:spPr/>
    </dgm:pt>
    <dgm:pt modelId="{6C826F98-6600-42FA-8DC4-09D184942250}" type="pres">
      <dgm:prSet presAssocID="{0FD3BEB7-1A87-4B57-9ED7-90D7E7F4C074}" presName="circle3" presStyleLbl="node1" presStyleIdx="2" presStyleCnt="4"/>
      <dgm:spPr/>
    </dgm:pt>
    <dgm:pt modelId="{A19F7FD1-437E-4772-83B5-F04B5E115BF5}" type="pres">
      <dgm:prSet presAssocID="{0FD3BEB7-1A87-4B57-9ED7-90D7E7F4C074}" presName="rect3" presStyleLbl="alignAcc1" presStyleIdx="2" presStyleCnt="4"/>
      <dgm:spPr/>
    </dgm:pt>
    <dgm:pt modelId="{B5B58CC9-2780-4FD6-AF36-70906FFA68A8}" type="pres">
      <dgm:prSet presAssocID="{A279CAF0-46A8-415C-B9FE-A2B20D4C672F}" presName="vertSpace4" presStyleLbl="node1" presStyleIdx="2" presStyleCnt="4"/>
      <dgm:spPr/>
    </dgm:pt>
    <dgm:pt modelId="{5687B85A-DB2D-4EFF-9F57-1AA66220C838}" type="pres">
      <dgm:prSet presAssocID="{A279CAF0-46A8-415C-B9FE-A2B20D4C672F}" presName="circle4" presStyleLbl="node1" presStyleIdx="3" presStyleCnt="4"/>
      <dgm:spPr/>
    </dgm:pt>
    <dgm:pt modelId="{D7CEC922-5634-4A99-917B-0424CB4A1A73}" type="pres">
      <dgm:prSet presAssocID="{A279CAF0-46A8-415C-B9FE-A2B20D4C672F}" presName="rect4" presStyleLbl="alignAcc1" presStyleIdx="3" presStyleCnt="4"/>
      <dgm:spPr/>
    </dgm:pt>
    <dgm:pt modelId="{8FF26F93-6DFF-44CF-9D70-CD89D0A195DA}" type="pres">
      <dgm:prSet presAssocID="{5BF598BB-5406-4D0E-A824-1FF6FA7E4402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9670EBAE-416A-41AC-8BBF-3BDB4549FBFC}" type="pres">
      <dgm:prSet presAssocID="{5BF598BB-5406-4D0E-A824-1FF6FA7E4402}" presName="rect1ChTx" presStyleLbl="alignAcc1" presStyleIdx="3" presStyleCnt="4">
        <dgm:presLayoutVars>
          <dgm:bulletEnabled val="1"/>
        </dgm:presLayoutVars>
      </dgm:prSet>
      <dgm:spPr/>
    </dgm:pt>
    <dgm:pt modelId="{EB52FB5F-F8E9-4C21-901F-5533E355B3FB}" type="pres">
      <dgm:prSet presAssocID="{BE8FCE7C-D857-40D5-99F4-213200CC9FDA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1F5F5EDB-7B59-4CF8-8634-8E701E8F60EF}" type="pres">
      <dgm:prSet presAssocID="{BE8FCE7C-D857-40D5-99F4-213200CC9FDA}" presName="rect2ChTx" presStyleLbl="alignAcc1" presStyleIdx="3" presStyleCnt="4">
        <dgm:presLayoutVars>
          <dgm:bulletEnabled val="1"/>
        </dgm:presLayoutVars>
      </dgm:prSet>
      <dgm:spPr/>
    </dgm:pt>
    <dgm:pt modelId="{D5F3B001-9B13-49FF-B858-9FEBB7BDADDF}" type="pres">
      <dgm:prSet presAssocID="{0FD3BEB7-1A87-4B57-9ED7-90D7E7F4C074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F6661DC6-94C5-4C6A-9946-3ED55D58E5F8}" type="pres">
      <dgm:prSet presAssocID="{0FD3BEB7-1A87-4B57-9ED7-90D7E7F4C074}" presName="rect3ChTx" presStyleLbl="alignAcc1" presStyleIdx="3" presStyleCnt="4">
        <dgm:presLayoutVars>
          <dgm:bulletEnabled val="1"/>
        </dgm:presLayoutVars>
      </dgm:prSet>
      <dgm:spPr/>
    </dgm:pt>
    <dgm:pt modelId="{3A2C7A2C-5A31-424B-AD23-F8B1C1E130FD}" type="pres">
      <dgm:prSet presAssocID="{A279CAF0-46A8-415C-B9FE-A2B20D4C672F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72349457-B7A0-44A9-9FF7-AD3B15F5D66E}" type="pres">
      <dgm:prSet presAssocID="{A279CAF0-46A8-415C-B9FE-A2B20D4C672F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15FB7504-A8F5-48B5-ACF5-70F0FDDFD1AA}" type="presOf" srcId="{0FD3BEB7-1A87-4B57-9ED7-90D7E7F4C074}" destId="{D5F3B001-9B13-49FF-B858-9FEBB7BDADDF}" srcOrd="1" destOrd="0" presId="urn:microsoft.com/office/officeart/2005/8/layout/target3"/>
    <dgm:cxn modelId="{3E9FCE1A-9297-42C2-AB8D-13FD270E32BE}" srcId="{0FD3BEB7-1A87-4B57-9ED7-90D7E7F4C074}" destId="{954DC853-4501-4E39-9EC9-F9DFC99C45CD}" srcOrd="0" destOrd="0" parTransId="{509593CD-A7E5-4528-BDFD-F7A50D86D301}" sibTransId="{7E9BED31-B681-4C25-9AD9-A2D523124D5F}"/>
    <dgm:cxn modelId="{1A04E327-A6F3-458D-A447-F857212970FA}" type="presOf" srcId="{A279CAF0-46A8-415C-B9FE-A2B20D4C672F}" destId="{D7CEC922-5634-4A99-917B-0424CB4A1A73}" srcOrd="0" destOrd="0" presId="urn:microsoft.com/office/officeart/2005/8/layout/target3"/>
    <dgm:cxn modelId="{1FCADE32-448A-46B8-BFD9-538A3ACE669D}" srcId="{0D39D842-F174-475A-8B4E-5EAE7953EEB1}" destId="{0FD3BEB7-1A87-4B57-9ED7-90D7E7F4C074}" srcOrd="2" destOrd="0" parTransId="{F031E3F5-A02F-4DFE-AA2F-EE2528E6C84A}" sibTransId="{2D2EA1D8-7E24-427E-BBC6-55B68DABFCE3}"/>
    <dgm:cxn modelId="{53CF953D-ED19-4F31-ABF1-B15E910F602E}" srcId="{5BF598BB-5406-4D0E-A824-1FF6FA7E4402}" destId="{03BA1E9E-2C6F-4B68-9805-4E1C6E0426D4}" srcOrd="0" destOrd="0" parTransId="{26F5F933-C66D-4F8D-839C-3FC8952D911B}" sibTransId="{A0D8F028-B2E2-4076-A1D0-45DC1F59A814}"/>
    <dgm:cxn modelId="{34D04F6C-01DC-4E15-8D14-D508E9AAC7CA}" srcId="{5BF598BB-5406-4D0E-A824-1FF6FA7E4402}" destId="{5B202DE6-2522-4865-BB6D-2380F832FFF5}" srcOrd="1" destOrd="0" parTransId="{E51595E5-CD2F-4F4E-A857-4808F6D3614F}" sibTransId="{6EDDF25A-B5AC-4C18-AF07-7B8F2262A65E}"/>
    <dgm:cxn modelId="{E9A45F50-F92C-46B6-8D6F-CC155EF9FC68}" type="presOf" srcId="{954DC853-4501-4E39-9EC9-F9DFC99C45CD}" destId="{F6661DC6-94C5-4C6A-9946-3ED55D58E5F8}" srcOrd="0" destOrd="0" presId="urn:microsoft.com/office/officeart/2005/8/layout/target3"/>
    <dgm:cxn modelId="{98526259-B5C0-4BDB-8B22-6F32B7AF7AAD}" srcId="{0D39D842-F174-475A-8B4E-5EAE7953EEB1}" destId="{A279CAF0-46A8-415C-B9FE-A2B20D4C672F}" srcOrd="3" destOrd="0" parTransId="{5156B82A-3AD9-4FA5-B542-78F4AAA951F7}" sibTransId="{6DF1C9EC-7278-41F0-BD3A-3C93EDA5ADBA}"/>
    <dgm:cxn modelId="{5B46DC82-9730-47E3-A159-729A2F13ED92}" type="presOf" srcId="{03BA1E9E-2C6F-4B68-9805-4E1C6E0426D4}" destId="{9670EBAE-416A-41AC-8BBF-3BDB4549FBFC}" srcOrd="0" destOrd="0" presId="urn:microsoft.com/office/officeart/2005/8/layout/target3"/>
    <dgm:cxn modelId="{F00BBE86-B6BB-4005-A015-CAB27022DDF3}" type="presOf" srcId="{5BF598BB-5406-4D0E-A824-1FF6FA7E4402}" destId="{8FF26F93-6DFF-44CF-9D70-CD89D0A195DA}" srcOrd="1" destOrd="0" presId="urn:microsoft.com/office/officeart/2005/8/layout/target3"/>
    <dgm:cxn modelId="{AE468A88-3583-4F42-9F75-08C0343CD660}" type="presOf" srcId="{BE8FCE7C-D857-40D5-99F4-213200CC9FDA}" destId="{7A3CDA36-0C66-4215-9F27-78B1BEC9140E}" srcOrd="0" destOrd="0" presId="urn:microsoft.com/office/officeart/2005/8/layout/target3"/>
    <dgm:cxn modelId="{079E8E88-18E0-49A5-925A-50388EF0B336}" type="presOf" srcId="{BE8FCE7C-D857-40D5-99F4-213200CC9FDA}" destId="{EB52FB5F-F8E9-4C21-901F-5533E355B3FB}" srcOrd="1" destOrd="0" presId="urn:microsoft.com/office/officeart/2005/8/layout/target3"/>
    <dgm:cxn modelId="{BB257599-5012-4147-8E5A-83E7DF45F842}" srcId="{A279CAF0-46A8-415C-B9FE-A2B20D4C672F}" destId="{E6694322-DED1-4D8F-9F45-7BECBF83BA59}" srcOrd="1" destOrd="0" parTransId="{D1A825BC-B776-4E9A-8A01-9D8F10883448}" sibTransId="{903F3C04-4447-422C-8426-7E5F923B9A1E}"/>
    <dgm:cxn modelId="{EC16919B-29DA-4B7F-AEBD-2097ED5CFFE4}" srcId="{0D39D842-F174-475A-8B4E-5EAE7953EEB1}" destId="{BE8FCE7C-D857-40D5-99F4-213200CC9FDA}" srcOrd="1" destOrd="0" parTransId="{013B0274-CA6E-4AE8-849F-6AAF20098B66}" sibTransId="{6D63072B-218E-4E83-8868-B352A70EDB5A}"/>
    <dgm:cxn modelId="{06E001A5-CC43-4954-A659-29A7980F07BC}" type="presOf" srcId="{E6694322-DED1-4D8F-9F45-7BECBF83BA59}" destId="{72349457-B7A0-44A9-9FF7-AD3B15F5D66E}" srcOrd="0" destOrd="1" presId="urn:microsoft.com/office/officeart/2005/8/layout/target3"/>
    <dgm:cxn modelId="{A6AC77AE-DE3A-44A5-91CF-1D555ACE8E6E}" type="presOf" srcId="{5BF598BB-5406-4D0E-A824-1FF6FA7E4402}" destId="{B6D3F889-1816-4A46-90F8-279B8A344DED}" srcOrd="0" destOrd="0" presId="urn:microsoft.com/office/officeart/2005/8/layout/target3"/>
    <dgm:cxn modelId="{6D54BFB7-A154-4C19-8D5D-29A93B9FA573}" type="presOf" srcId="{5B202DE6-2522-4865-BB6D-2380F832FFF5}" destId="{9670EBAE-416A-41AC-8BBF-3BDB4549FBFC}" srcOrd="0" destOrd="1" presId="urn:microsoft.com/office/officeart/2005/8/layout/target3"/>
    <dgm:cxn modelId="{A13363C6-F2B3-4A02-B9D9-F1164AFD2CDB}" type="presOf" srcId="{0FD3BEB7-1A87-4B57-9ED7-90D7E7F4C074}" destId="{A19F7FD1-437E-4772-83B5-F04B5E115BF5}" srcOrd="0" destOrd="0" presId="urn:microsoft.com/office/officeart/2005/8/layout/target3"/>
    <dgm:cxn modelId="{40F542CC-F6BB-47E0-BBD3-CF676ABFCAF5}" type="presOf" srcId="{AD1DF614-EC35-4DDD-B519-CA2DCC474375}" destId="{72349457-B7A0-44A9-9FF7-AD3B15F5D66E}" srcOrd="0" destOrd="0" presId="urn:microsoft.com/office/officeart/2005/8/layout/target3"/>
    <dgm:cxn modelId="{D5F0DFD9-9C3B-4E29-ACA5-4B746EAEBD5A}" type="presOf" srcId="{A279CAF0-46A8-415C-B9FE-A2B20D4C672F}" destId="{3A2C7A2C-5A31-424B-AD23-F8B1C1E130FD}" srcOrd="1" destOrd="0" presId="urn:microsoft.com/office/officeart/2005/8/layout/target3"/>
    <dgm:cxn modelId="{E99932E0-7B27-4F40-ACBA-9F298CA31169}" type="presOf" srcId="{6EC8F662-F6BA-4459-B25F-AF507B8090BF}" destId="{1F5F5EDB-7B59-4CF8-8634-8E701E8F60EF}" srcOrd="0" destOrd="0" presId="urn:microsoft.com/office/officeart/2005/8/layout/target3"/>
    <dgm:cxn modelId="{B62453EC-F18C-49CA-83CF-9F25BF4CADF6}" srcId="{0D39D842-F174-475A-8B4E-5EAE7953EEB1}" destId="{5BF598BB-5406-4D0E-A824-1FF6FA7E4402}" srcOrd="0" destOrd="0" parTransId="{DC8DAE3A-CB77-44D0-A376-DC4E82EB2FC9}" sibTransId="{CCC70F42-C831-4754-B922-09BFE7D6968D}"/>
    <dgm:cxn modelId="{EF0AB0F2-B989-47F9-8E3E-5C222AD2B4C8}" srcId="{A279CAF0-46A8-415C-B9FE-A2B20D4C672F}" destId="{AD1DF614-EC35-4DDD-B519-CA2DCC474375}" srcOrd="0" destOrd="0" parTransId="{51A49962-2E7A-4ACD-B92B-364BF654E4F5}" sibTransId="{68434D86-9D65-490F-AA38-428DC11E9FAB}"/>
    <dgm:cxn modelId="{7351F8F2-42B6-495F-8B09-261DC3FEB40D}" type="presOf" srcId="{0D39D842-F174-475A-8B4E-5EAE7953EEB1}" destId="{F6594027-E2D7-4BE9-887B-6B012E831DF7}" srcOrd="0" destOrd="0" presId="urn:microsoft.com/office/officeart/2005/8/layout/target3"/>
    <dgm:cxn modelId="{7AB40BFE-5399-4EBD-A500-F63C46C59B87}" srcId="{BE8FCE7C-D857-40D5-99F4-213200CC9FDA}" destId="{6EC8F662-F6BA-4459-B25F-AF507B8090BF}" srcOrd="0" destOrd="0" parTransId="{645B43CF-15C7-4A66-98C0-134955D877C1}" sibTransId="{DD582876-641C-4093-9308-16652EE7F607}"/>
    <dgm:cxn modelId="{3A0CBA6F-D6E0-418B-961E-3EB078EE1F43}" type="presParOf" srcId="{F6594027-E2D7-4BE9-887B-6B012E831DF7}" destId="{D95C965C-97A1-4518-9870-0AC30B2BFECD}" srcOrd="0" destOrd="0" presId="urn:microsoft.com/office/officeart/2005/8/layout/target3"/>
    <dgm:cxn modelId="{B5BD734D-57E9-4C4C-90CF-C9732EFEE4CA}" type="presParOf" srcId="{F6594027-E2D7-4BE9-887B-6B012E831DF7}" destId="{19366345-6909-4754-B227-F3403373E2BB}" srcOrd="1" destOrd="0" presId="urn:microsoft.com/office/officeart/2005/8/layout/target3"/>
    <dgm:cxn modelId="{E92D1032-C8A7-4F39-B329-EDD9D9A2C180}" type="presParOf" srcId="{F6594027-E2D7-4BE9-887B-6B012E831DF7}" destId="{B6D3F889-1816-4A46-90F8-279B8A344DED}" srcOrd="2" destOrd="0" presId="urn:microsoft.com/office/officeart/2005/8/layout/target3"/>
    <dgm:cxn modelId="{B0CE0BD7-83C1-4B9E-B590-83AC58C405ED}" type="presParOf" srcId="{F6594027-E2D7-4BE9-887B-6B012E831DF7}" destId="{FF0710C4-27D5-4B3A-9634-F0C612FEBAEF}" srcOrd="3" destOrd="0" presId="urn:microsoft.com/office/officeart/2005/8/layout/target3"/>
    <dgm:cxn modelId="{545D83F2-8EF2-45DF-BA70-081BD5893DE6}" type="presParOf" srcId="{F6594027-E2D7-4BE9-887B-6B012E831DF7}" destId="{BF686923-709B-47D0-B0CC-58A7758C5DEF}" srcOrd="4" destOrd="0" presId="urn:microsoft.com/office/officeart/2005/8/layout/target3"/>
    <dgm:cxn modelId="{6122FDA7-BD5E-49D1-8B4A-17DEC2158724}" type="presParOf" srcId="{F6594027-E2D7-4BE9-887B-6B012E831DF7}" destId="{7A3CDA36-0C66-4215-9F27-78B1BEC9140E}" srcOrd="5" destOrd="0" presId="urn:microsoft.com/office/officeart/2005/8/layout/target3"/>
    <dgm:cxn modelId="{0AC75759-9887-429D-A105-7C97FE2686BD}" type="presParOf" srcId="{F6594027-E2D7-4BE9-887B-6B012E831DF7}" destId="{260E8680-8865-4630-A65B-64C0F5AB6FBD}" srcOrd="6" destOrd="0" presId="urn:microsoft.com/office/officeart/2005/8/layout/target3"/>
    <dgm:cxn modelId="{297C634E-07C7-4029-8780-B38C74225BC9}" type="presParOf" srcId="{F6594027-E2D7-4BE9-887B-6B012E831DF7}" destId="{6C826F98-6600-42FA-8DC4-09D184942250}" srcOrd="7" destOrd="0" presId="urn:microsoft.com/office/officeart/2005/8/layout/target3"/>
    <dgm:cxn modelId="{5DB08101-29B4-4EE1-9F74-7A8D121C7885}" type="presParOf" srcId="{F6594027-E2D7-4BE9-887B-6B012E831DF7}" destId="{A19F7FD1-437E-4772-83B5-F04B5E115BF5}" srcOrd="8" destOrd="0" presId="urn:microsoft.com/office/officeart/2005/8/layout/target3"/>
    <dgm:cxn modelId="{305EA72D-67B6-4CF4-93FB-70DFF53F490C}" type="presParOf" srcId="{F6594027-E2D7-4BE9-887B-6B012E831DF7}" destId="{B5B58CC9-2780-4FD6-AF36-70906FFA68A8}" srcOrd="9" destOrd="0" presId="urn:microsoft.com/office/officeart/2005/8/layout/target3"/>
    <dgm:cxn modelId="{E8390558-09B1-49AC-A776-CAF6A588E6D3}" type="presParOf" srcId="{F6594027-E2D7-4BE9-887B-6B012E831DF7}" destId="{5687B85A-DB2D-4EFF-9F57-1AA66220C838}" srcOrd="10" destOrd="0" presId="urn:microsoft.com/office/officeart/2005/8/layout/target3"/>
    <dgm:cxn modelId="{9B4B52E4-2AEE-4C95-A978-6BFA99C2BD2B}" type="presParOf" srcId="{F6594027-E2D7-4BE9-887B-6B012E831DF7}" destId="{D7CEC922-5634-4A99-917B-0424CB4A1A73}" srcOrd="11" destOrd="0" presId="urn:microsoft.com/office/officeart/2005/8/layout/target3"/>
    <dgm:cxn modelId="{01E3E1F2-ED2E-455B-9D84-3589F44B2243}" type="presParOf" srcId="{F6594027-E2D7-4BE9-887B-6B012E831DF7}" destId="{8FF26F93-6DFF-44CF-9D70-CD89D0A195DA}" srcOrd="12" destOrd="0" presId="urn:microsoft.com/office/officeart/2005/8/layout/target3"/>
    <dgm:cxn modelId="{274101B7-DE90-450D-BA84-3B52AD8A7292}" type="presParOf" srcId="{F6594027-E2D7-4BE9-887B-6B012E831DF7}" destId="{9670EBAE-416A-41AC-8BBF-3BDB4549FBFC}" srcOrd="13" destOrd="0" presId="urn:microsoft.com/office/officeart/2005/8/layout/target3"/>
    <dgm:cxn modelId="{4E611BC0-4DF1-40B5-B5AB-7E2030860D5C}" type="presParOf" srcId="{F6594027-E2D7-4BE9-887B-6B012E831DF7}" destId="{EB52FB5F-F8E9-4C21-901F-5533E355B3FB}" srcOrd="14" destOrd="0" presId="urn:microsoft.com/office/officeart/2005/8/layout/target3"/>
    <dgm:cxn modelId="{F753A67C-3E97-4741-A9B4-3FCE4E7FD222}" type="presParOf" srcId="{F6594027-E2D7-4BE9-887B-6B012E831DF7}" destId="{1F5F5EDB-7B59-4CF8-8634-8E701E8F60EF}" srcOrd="15" destOrd="0" presId="urn:microsoft.com/office/officeart/2005/8/layout/target3"/>
    <dgm:cxn modelId="{1970D3FA-F837-4B2F-A746-3A2C7E094145}" type="presParOf" srcId="{F6594027-E2D7-4BE9-887B-6B012E831DF7}" destId="{D5F3B001-9B13-49FF-B858-9FEBB7BDADDF}" srcOrd="16" destOrd="0" presId="urn:microsoft.com/office/officeart/2005/8/layout/target3"/>
    <dgm:cxn modelId="{07EC1B90-5C3D-4247-9E23-475E4648D216}" type="presParOf" srcId="{F6594027-E2D7-4BE9-887B-6B012E831DF7}" destId="{F6661DC6-94C5-4C6A-9946-3ED55D58E5F8}" srcOrd="17" destOrd="0" presId="urn:microsoft.com/office/officeart/2005/8/layout/target3"/>
    <dgm:cxn modelId="{F4E47613-866E-4DBA-85F0-3AB13105B5F0}" type="presParOf" srcId="{F6594027-E2D7-4BE9-887B-6B012E831DF7}" destId="{3A2C7A2C-5A31-424B-AD23-F8B1C1E130FD}" srcOrd="18" destOrd="0" presId="urn:microsoft.com/office/officeart/2005/8/layout/target3"/>
    <dgm:cxn modelId="{D201DA03-24F9-417F-9282-0357D44252F4}" type="presParOf" srcId="{F6594027-E2D7-4BE9-887B-6B012E831DF7}" destId="{72349457-B7A0-44A9-9FF7-AD3B15F5D66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C965C-97A1-4518-9870-0AC30B2BFECD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3F889-1816-4A46-90F8-279B8A344DED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Работы по содержанию дорог общего пользования</a:t>
          </a:r>
        </a:p>
      </dsp:txBody>
      <dsp:txXfrm>
        <a:off x="1828800" y="203199"/>
        <a:ext cx="2133600" cy="777239"/>
      </dsp:txXfrm>
    </dsp:sp>
    <dsp:sp modelId="{BF686923-709B-47D0-B0CC-58A7758C5DEF}">
      <dsp:nvSpPr>
        <dsp:cNvPr id="0" name=""/>
        <dsp:cNvSpPr/>
      </dsp:nvSpPr>
      <dsp:spPr>
        <a:xfrm>
          <a:off x="480059" y="980439"/>
          <a:ext cx="2697480" cy="2697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65129"/>
            <a:satOff val="-42555"/>
            <a:lumOff val="291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CDA36-0C66-4215-9F27-78B1BEC9140E}">
      <dsp:nvSpPr>
        <dsp:cNvPr id="0" name=""/>
        <dsp:cNvSpPr/>
      </dsp:nvSpPr>
      <dsp:spPr>
        <a:xfrm>
          <a:off x="1828800" y="980439"/>
          <a:ext cx="4267200" cy="269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365129"/>
              <a:satOff val="-42555"/>
              <a:lumOff val="29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Ямочный ремонт</a:t>
          </a:r>
        </a:p>
      </dsp:txBody>
      <dsp:txXfrm>
        <a:off x="1828800" y="980439"/>
        <a:ext cx="2133600" cy="777240"/>
      </dsp:txXfrm>
    </dsp:sp>
    <dsp:sp modelId="{6C826F98-6600-42FA-8DC4-09D184942250}">
      <dsp:nvSpPr>
        <dsp:cNvPr id="0" name=""/>
        <dsp:cNvSpPr/>
      </dsp:nvSpPr>
      <dsp:spPr>
        <a:xfrm>
          <a:off x="960120" y="1757680"/>
          <a:ext cx="1737360" cy="1737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730258"/>
            <a:satOff val="-85111"/>
            <a:lumOff val="5833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F7FD1-437E-4772-83B5-F04B5E115BF5}">
      <dsp:nvSpPr>
        <dsp:cNvPr id="0" name=""/>
        <dsp:cNvSpPr/>
      </dsp:nvSpPr>
      <dsp:spPr>
        <a:xfrm>
          <a:off x="1828800" y="1757680"/>
          <a:ext cx="4267200" cy="1737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730258"/>
              <a:satOff val="-85111"/>
              <a:lumOff val="58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Работы по нанесению дорожной  разметки</a:t>
          </a:r>
        </a:p>
      </dsp:txBody>
      <dsp:txXfrm>
        <a:off x="1828800" y="1757680"/>
        <a:ext cx="2133600" cy="777240"/>
      </dsp:txXfrm>
    </dsp:sp>
    <dsp:sp modelId="{5687B85A-DB2D-4EFF-9F57-1AA66220C838}">
      <dsp:nvSpPr>
        <dsp:cNvPr id="0" name=""/>
        <dsp:cNvSpPr/>
      </dsp:nvSpPr>
      <dsp:spPr>
        <a:xfrm>
          <a:off x="1440180" y="2534920"/>
          <a:ext cx="777240" cy="777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65129"/>
            <a:satOff val="-42555"/>
            <a:lumOff val="291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EC922-5634-4A99-917B-0424CB4A1A73}">
      <dsp:nvSpPr>
        <dsp:cNvPr id="0" name=""/>
        <dsp:cNvSpPr/>
      </dsp:nvSpPr>
      <dsp:spPr>
        <a:xfrm>
          <a:off x="1828800" y="2534920"/>
          <a:ext cx="4267200" cy="777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50000"/>
              <a:hueOff val="365129"/>
              <a:satOff val="-42555"/>
              <a:lumOff val="291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Работы по ремонту и установке дорожных знаков и светофоров</a:t>
          </a:r>
        </a:p>
      </dsp:txBody>
      <dsp:txXfrm>
        <a:off x="1828800" y="2534920"/>
        <a:ext cx="2133600" cy="777240"/>
      </dsp:txXfrm>
    </dsp:sp>
    <dsp:sp modelId="{9670EBAE-416A-41AC-8BBF-3BDB4549FBFC}">
      <dsp:nvSpPr>
        <dsp:cNvPr id="0" name=""/>
        <dsp:cNvSpPr/>
      </dsp:nvSpPr>
      <dsp:spPr>
        <a:xfrm>
          <a:off x="3962400" y="203199"/>
          <a:ext cx="2133600" cy="77723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Механизированная и ручная уборка дорог;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Покос травы.</a:t>
          </a:r>
        </a:p>
      </dsp:txBody>
      <dsp:txXfrm>
        <a:off x="3962400" y="203199"/>
        <a:ext cx="2133600" cy="777239"/>
      </dsp:txXfrm>
    </dsp:sp>
    <dsp:sp modelId="{1F5F5EDB-7B59-4CF8-8634-8E701E8F60EF}">
      <dsp:nvSpPr>
        <dsp:cNvPr id="0" name=""/>
        <dsp:cNvSpPr/>
      </dsp:nvSpPr>
      <dsp:spPr>
        <a:xfrm>
          <a:off x="3962400" y="980439"/>
          <a:ext cx="2133600" cy="7772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567,3 тыс. руб.</a:t>
          </a:r>
        </a:p>
      </dsp:txBody>
      <dsp:txXfrm>
        <a:off x="3962400" y="980439"/>
        <a:ext cx="2133600" cy="777240"/>
      </dsp:txXfrm>
    </dsp:sp>
    <dsp:sp modelId="{F6661DC6-94C5-4C6A-9946-3ED55D58E5F8}">
      <dsp:nvSpPr>
        <dsp:cNvPr id="0" name=""/>
        <dsp:cNvSpPr/>
      </dsp:nvSpPr>
      <dsp:spPr>
        <a:xfrm>
          <a:off x="3962400" y="1757680"/>
          <a:ext cx="2133600" cy="7772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443,6 тыс. руб.</a:t>
          </a:r>
        </a:p>
      </dsp:txBody>
      <dsp:txXfrm>
        <a:off x="3962400" y="1757680"/>
        <a:ext cx="2133600" cy="777240"/>
      </dsp:txXfrm>
    </dsp:sp>
    <dsp:sp modelId="{72349457-B7A0-44A9-9FF7-AD3B15F5D66E}">
      <dsp:nvSpPr>
        <dsp:cNvPr id="0" name=""/>
        <dsp:cNvSpPr/>
      </dsp:nvSpPr>
      <dsp:spPr>
        <a:xfrm>
          <a:off x="3962400" y="2534920"/>
          <a:ext cx="2133600" cy="77724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246,5 тыс.  руб.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74,8 тыс. руб.</a:t>
          </a:r>
        </a:p>
      </dsp:txBody>
      <dsp:txXfrm>
        <a:off x="3962400" y="2534920"/>
        <a:ext cx="2133600" cy="77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0.39157</cdr:x>
      <cdr:y>0.14494</cdr:y>
    </cdr:from>
    <cdr:to>
      <cdr:x>0.5305</cdr:x>
      <cdr:y>0.25155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446925">
          <a:off x="3222474" y="737042"/>
          <a:ext cx="1143293" cy="54213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33CC"/>
        </a:solidFill>
        <a:ln xmlns:a="http://schemas.openxmlformats.org/drawingml/2006/main">
          <a:solidFill>
            <a:srgbClr val="FF33C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0.59315</cdr:x>
      <cdr:y>0.26845</cdr:y>
    </cdr:from>
    <cdr:to>
      <cdr:x>0.72546</cdr:x>
      <cdr:y>0.48977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4000968">
          <a:off x="2251570" y="1443524"/>
          <a:ext cx="1004027" cy="552588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95,9%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0.02151</cdr:x>
      <cdr:y>0.11539</cdr:y>
    </cdr:from>
    <cdr:to>
      <cdr:x>0.98925</cdr:x>
      <cdr:y>0.26923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214314"/>
          <a:ext cx="6429378" cy="285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100,0%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0.01031</cdr:x>
      <cdr:y>0.07999</cdr:y>
    </cdr:from>
    <cdr:to>
      <cdr:x>0.93965</cdr:x>
      <cdr:y>0.21332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142857"/>
          <a:ext cx="6429420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91,2%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0.07142</cdr:y>
    </cdr:from>
    <cdr:to>
      <cdr:x>1</cdr:x>
      <cdr:y>0.19046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42857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87,5%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0.03571</cdr:y>
    </cdr:from>
    <cdr:to>
      <cdr:x>0.96739</cdr:x>
      <cdr:y>0.15475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71419"/>
          <a:ext cx="6357952" cy="238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</a:t>
          </a:r>
          <a:r>
            <a:rPr lang="en-US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89,1</a:t>
          </a:r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0.02247</cdr:x>
      <cdr:y>0.03704</cdr:y>
    </cdr:from>
    <cdr:to>
      <cdr:x>0.97903</cdr:x>
      <cdr:y>0.18544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42876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100%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0.01136</cdr:x>
      <cdr:y>0.03571</cdr:y>
    </cdr:from>
    <cdr:to>
      <cdr:x>0.97728</cdr:x>
      <cdr:y>0.17857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1438" y="71438"/>
          <a:ext cx="6072230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l"/>
          <a:r>
            <a:rPr lang="ru-RU" sz="16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Объём исполнения, тыс. руб., исполнение – 92,7%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9B678-304B-4356-8E8E-0287C07D9865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D5E1A-6EA6-4031-84A6-6A46C7CD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3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B07C94-11D7-4C20-824D-EF4459863B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D5E1A-6EA6-4031-84A6-6A46C7CD07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2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40C48-073E-4EB4-927C-BA50E7C771F7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4201-C472-45D4-A31E-4BF4D7E6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2EA0-E79F-4544-96A1-CD0ADD22EE0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0906-8D88-4C05-AF93-D2D077390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38A0-23EF-4023-830A-A90293C6D9F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CDF4-1D34-4BA9-806D-3CEE7883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81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35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0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71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4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5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77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7F4E-E237-4924-B5DE-73ACCB4A8DD8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A7F3-C0A1-4C7A-A3E4-AE15C22F5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3850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5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1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7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BC12-4754-4427-A4E4-54ED9E93BEB3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89DF-66C3-4489-A3A5-9EE5741C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4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4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9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2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C863-928D-4F74-A288-0637B3827D16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FF00-0CA7-48AD-9855-6A7979C63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2DD5-851A-4B90-BAC8-8F9F0E1185F1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1CBCF-29BF-4AE7-8B54-196014689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E7B41-68F7-4E3C-99B3-1CEC31B88845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F3A3-91AA-41BB-B499-1A79C0D38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D306-5731-4CEE-8965-1D3D627C661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C33D-47E5-4031-AC3C-11E4BDAB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4EA9-FADB-460D-AB2D-93371D51B002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AB95-B192-44EE-9BEA-7BEA572DC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1F2E-2F41-4E66-A79C-8E4ACCE4A5B4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9289-1E5F-4B1C-B90F-97A6053D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0CBF60-5E24-4B8A-B99F-1E2B70D10F9E}" type="datetimeFigureOut">
              <a:rPr lang="ru-RU"/>
              <a:pPr>
                <a:defRPr/>
              </a:pPr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CAB04-C2AF-4C3B-82DF-8E20DC33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455266-95EE-4574-BD40-898BD7067B0C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C4F4CF-487E-41E5-998E-DCE997D7D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50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49A7F-8769-F25F-9C52-1AFBD2DEE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702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0424"/>
            <a:ext cx="9252520" cy="194664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Шолоховского городского поселения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Белокалитвинского района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Ростовской области за 2022 год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188"/>
            <a:ext cx="9144000" cy="609600"/>
          </a:xfrm>
        </p:spPr>
        <p:txBody>
          <a:bodyPr/>
          <a:lstStyle/>
          <a:p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0100 Общегосударственные вопросы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01394"/>
              </p:ext>
            </p:extLst>
          </p:nvPr>
        </p:nvGraphicFramePr>
        <p:xfrm>
          <a:off x="142844" y="2500305"/>
          <a:ext cx="8858313" cy="28819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Правительства Российской Федерации, высших исполнительных органов  государственной власти субъектов Российской Федерации, местных администраций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10 990,4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10 865,5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Другие общегосударственные вопросы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1 101,0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79118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0200 Национальная оборона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39906"/>
              </p:ext>
            </p:extLst>
          </p:nvPr>
        </p:nvGraphicFramePr>
        <p:xfrm>
          <a:off x="142844" y="2500305"/>
          <a:ext cx="8858313" cy="13607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3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/>
                    <a:p>
                      <a:pPr algn="ctr" fontAlgn="ctr"/>
                      <a:endParaRPr lang="ru-RU" sz="16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Мобилизационная и вневойсковая подготовка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88199"/>
              </p:ext>
            </p:extLst>
          </p:nvPr>
        </p:nvGraphicFramePr>
        <p:xfrm>
          <a:off x="2286000" y="642938"/>
          <a:ext cx="6643688" cy="18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79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0300 Национальная безопасность и правоохранительная деятельность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8646"/>
              </p:ext>
            </p:extLst>
          </p:nvPr>
        </p:nvGraphicFramePr>
        <p:xfrm>
          <a:off x="142843" y="2276872"/>
          <a:ext cx="8858313" cy="26642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9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932">
                <a:tc row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155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300" b="1" i="0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47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8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Предупреждение и ликвидация последствий</a:t>
                      </a:r>
                      <a:b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чрезвычайных ситуаций  природного и техногенного характера, гражданская оборона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365,0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485281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179570"/>
              </p:ext>
            </p:extLst>
          </p:nvPr>
        </p:nvGraphicFramePr>
        <p:xfrm>
          <a:off x="2214563" y="785813"/>
          <a:ext cx="6929437" cy="178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02187BF-2FAC-FED8-2927-549F55D2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467544" y="5085183"/>
            <a:ext cx="3600400" cy="1675705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44CC577-B08A-917C-D6FD-D44B38044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 r="2227" b="6710"/>
          <a:stretch/>
        </p:blipFill>
        <p:spPr bwMode="auto">
          <a:xfrm>
            <a:off x="5580112" y="5035738"/>
            <a:ext cx="2957261" cy="1774593"/>
          </a:xfrm>
          <a:prstGeom prst="rect">
            <a:avLst/>
          </a:prstGeom>
          <a:noFill/>
          <a:ln w="38100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0400 Национальная экономика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52972"/>
              </p:ext>
            </p:extLst>
          </p:nvPr>
        </p:nvGraphicFramePr>
        <p:xfrm>
          <a:off x="395536" y="3143248"/>
          <a:ext cx="8534181" cy="20791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02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0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562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211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4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Дорожное хозяйство (дорожные фонды)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9 026,7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7 873,3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8356092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440840"/>
              </p:ext>
            </p:extLst>
          </p:nvPr>
        </p:nvGraphicFramePr>
        <p:xfrm>
          <a:off x="2576513" y="785813"/>
          <a:ext cx="6346825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k3bY_Pn_JOMLXNMOErFd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0" r="-1445"/>
          <a:stretch/>
        </p:blipFill>
        <p:spPr bwMode="auto">
          <a:xfrm>
            <a:off x="1068264" y="1568528"/>
            <a:ext cx="7112977" cy="41514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5031" y="1035193"/>
            <a:ext cx="6119446" cy="92333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 algn="ctr" defTabSz="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На содержание автомобильных дорог общего пользования и ямочный ремонт за 2022 года направлено 6 987,4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6129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08661"/>
            <a:ext cx="9143999" cy="50783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prstClr val="white"/>
                </a:solidFill>
                <a:latin typeface="Century Gothic"/>
              </a:rPr>
              <a:t>Дорожное хозяйство</a:t>
            </a:r>
          </a:p>
        </p:txBody>
      </p:sp>
      <p:pic>
        <p:nvPicPr>
          <p:cNvPr id="18436" name="Picture 4" descr="https://don24.ru/uploads/2019/%D0%AF%D0%9D%D0%92%D0%90%D0%A0%D0%AC/%D0%A2%D0%A0%D0%90%D0%9D%D0%A1%D0%9F%D0%9E%D0%A0%D0%A2/%D0%9D%D0%B0%D0%BD%D0%B5%D1%81%D0%B5%D0%BD%D0%B8%D0%B5%20%D0%B4%D0%BE%D1%80%D0%BE%D0%B6%D0%BD%D0%BE%D0%B9%20%D1%80%D0%B0%D0%B7%D0%BC%D0%B5%D1%82%D0%BA%D0%B8-5c515a3a0a1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-1113" r="17412" b="1"/>
          <a:stretch/>
        </p:blipFill>
        <p:spPr bwMode="auto">
          <a:xfrm flipH="1">
            <a:off x="-62347" y="1610177"/>
            <a:ext cx="4572000" cy="39497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64714664"/>
              </p:ext>
            </p:extLst>
          </p:nvPr>
        </p:nvGraphicFramePr>
        <p:xfrm>
          <a:off x="3048000" y="167310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2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0500 Жилищно – коммунальное хозяйство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9348"/>
              </p:ext>
            </p:extLst>
          </p:nvPr>
        </p:nvGraphicFramePr>
        <p:xfrm>
          <a:off x="142844" y="3000372"/>
          <a:ext cx="8786873" cy="28094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90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229 749,6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226 690,1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30 314,9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20 119,8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</a:t>
                      </a:r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54 771,7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23 745,6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52831"/>
              </p:ext>
            </p:extLst>
          </p:nvPr>
        </p:nvGraphicFramePr>
        <p:xfrm>
          <a:off x="2360613" y="785813"/>
          <a:ext cx="656590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5" name="Picture 2" descr="http://www.nakhodka-city.ru/files/admnews/L0002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9286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wikimapia.org/p/00/05/04/46/57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4" y="1128399"/>
            <a:ext cx="8017745" cy="451186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373216"/>
            <a:ext cx="6400800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122 семьи улучшили свои жилищные условия, благодаря программе «Переселение граждан из аварийного жилищного фонда. На эти цели было направлено 225 765,0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279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а\Desktop\ДЛЯ ОП\IMG_5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7"/>
          <a:stretch/>
        </p:blipFill>
        <p:spPr bwMode="auto">
          <a:xfrm>
            <a:off x="1423084" y="1648558"/>
            <a:ext cx="6236286" cy="40796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8431823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Century Gothic"/>
              </a:rPr>
              <a:t>На уличное освещение направлено 4 055,1 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10962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30" y="1085263"/>
            <a:ext cx="3515825" cy="468776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 descr="C:\Users\Вика\Desktop\ДЛЯ ОП\16023125684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 bwMode="auto">
          <a:xfrm>
            <a:off x="2787162" y="3263673"/>
            <a:ext cx="2189284" cy="25093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016" y="1085263"/>
            <a:ext cx="4572000" cy="71558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На содержание и благоустройство  </a:t>
            </a:r>
            <a:r>
              <a:rPr lang="ru-RU" sz="13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прихрамовой</a:t>
            </a:r>
            <a:r>
              <a:rPr lang="ru-RU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 территории направлено 2 млн. 343 тыс. рублей </a:t>
            </a:r>
          </a:p>
        </p:txBody>
      </p:sp>
      <p:pic>
        <p:nvPicPr>
          <p:cNvPr id="5" name="Picture 2" descr="https://upload.wikimedia.org/wikipedia/commons/7/76/%D0%A5%D1%80%D0%B0%D0%BC_%D0%BC%D1%87._%D0%92%D0%B8%D0%BA%D1%82%D0%BE%D1%80%D0%B0_%D0%9D%D0%B8%D0%BA%D0%BE%D0%BC%D0%B8%D0%B4%D0%B8%D0%B9%D1%81%D0%BA%D0%BE%D0%B3%D0%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8" y="1914871"/>
            <a:ext cx="3485133" cy="195935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Шолоховского городского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поселения за 2022 год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3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7741230"/>
              </p:ext>
            </p:extLst>
          </p:nvPr>
        </p:nvGraphicFramePr>
        <p:xfrm>
          <a:off x="2246536" y="1031528"/>
          <a:ext cx="43529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а\Desktop\ДЛЯ ОП\IMG-20210812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" y="1939436"/>
            <a:ext cx="4894384" cy="36707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b="1938"/>
          <a:stretch/>
        </p:blipFill>
        <p:spPr bwMode="auto">
          <a:xfrm>
            <a:off x="5620482" y="1939436"/>
            <a:ext cx="2864095" cy="36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4870" y="1142387"/>
            <a:ext cx="6295292" cy="55399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 На озеленение опиловку и вывоз веток, сухостойных и аварийных деревьев было направлено 795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7091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а\Desktop\ДЛЯ ОП\IMG-20210804-WA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0" y="3390526"/>
            <a:ext cx="3247021" cy="243272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ка\Desktop\ДЛЯ ОП\IMG-20210804-WA0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2" y="1388268"/>
            <a:ext cx="2923930" cy="21929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ика\Desktop\ДЛЯ ОП\IMG-20210805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49" y="1186959"/>
            <a:ext cx="3827587" cy="2870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Вика\Desktop\ДЛЯ ОП\IMG-20210810-WA0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82" y="3554838"/>
            <a:ext cx="2989385" cy="224203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Вика\Desktop\ДЛЯ ОП\IMG-20210729-WA0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 bwMode="auto">
          <a:xfrm>
            <a:off x="3033787" y="2910253"/>
            <a:ext cx="3050047" cy="19326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5076" y="1036531"/>
            <a:ext cx="700747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 algn="ctr" defTabSz="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 На вывоз веток, мусора, завоз песка на кладбище было потрачено 579 тысяч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3451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Вика\Downloads\IMG-20221108-WA00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r="40" b="29909"/>
          <a:stretch/>
        </p:blipFill>
        <p:spPr bwMode="auto">
          <a:xfrm>
            <a:off x="-1" y="857251"/>
            <a:ext cx="4820542" cy="228524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ика\Downloads\IMG-20221108-WA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42" y="2758156"/>
            <a:ext cx="4323458" cy="32425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3717" y="857250"/>
            <a:ext cx="4640284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white"/>
                </a:solidFill>
                <a:latin typeface="Century Gothic"/>
              </a:rPr>
              <a:t>Реализован инициативный проект «Благоустройство общественной территории, расположенной по адресу: р. п. Шолоховский, ул. М. Горького, 17 стоимостью 2 066,1 тыс. рублей. По состоянию на 01.10.2022 оплачен местный бюджет в размере 170,7 тыс. рублей</a:t>
            </a:r>
            <a:r>
              <a:rPr lang="ru-RU" sz="1500" b="1" dirty="0">
                <a:solidFill>
                  <a:prstClr val="white"/>
                </a:solidFill>
                <a:latin typeface="Century Gothic"/>
              </a:rPr>
              <a:t>.</a:t>
            </a:r>
          </a:p>
        </p:txBody>
      </p:sp>
      <p:pic>
        <p:nvPicPr>
          <p:cNvPr id="6151" name="Picture 7" descr="C:\Users\Вика\Downloads\IMG-20221108-WA0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33"/>
          <a:stretch/>
        </p:blipFill>
        <p:spPr bwMode="auto">
          <a:xfrm>
            <a:off x="-1" y="3087933"/>
            <a:ext cx="4820542" cy="291281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ика\Downloads\IMG-20221108-WA0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361572"/>
            <a:ext cx="5511887" cy="310043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864" y="1015323"/>
            <a:ext cx="7641771" cy="55399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white"/>
                </a:solidFill>
                <a:latin typeface="Century Gothic"/>
              </a:rPr>
              <a:t>Выполнены работы по ремонту мемориала воинам -интернационалистам стоимостью 582,3 тыс. рублей (средства района)</a:t>
            </a:r>
            <a:r>
              <a:rPr lang="ru-RU" sz="1350" dirty="0">
                <a:solidFill>
                  <a:prstClr val="white"/>
                </a:solidFill>
                <a:latin typeface="Century Gothic"/>
              </a:rPr>
              <a:t>.</a:t>
            </a:r>
          </a:p>
        </p:txBody>
      </p:sp>
      <p:pic>
        <p:nvPicPr>
          <p:cNvPr id="5122" name="Picture 2" descr="C:\Users\Вика\Downloads\IMG-20221108-WA0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6" b="21535"/>
          <a:stretch/>
        </p:blipFill>
        <p:spPr bwMode="auto">
          <a:xfrm>
            <a:off x="1060128" y="3609282"/>
            <a:ext cx="3375306" cy="21776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а\Downloads\IMG-20221108-WA0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01" y="1916754"/>
            <a:ext cx="2902634" cy="387017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erekrestokinfo.ru/wp-content/uploads/2019/12/16022801365f80dac8cb4e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1836958"/>
            <a:ext cx="8103942" cy="38296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2806" y="1113275"/>
            <a:ext cx="6207370" cy="92333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 algn="ctr" defTabSz="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Частично выполнены работы по обустройству стелы на въезде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Белокалитвинский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 район на сумму 600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6052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0800 Культура, кинематография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16363"/>
              </p:ext>
            </p:extLst>
          </p:nvPr>
        </p:nvGraphicFramePr>
        <p:xfrm>
          <a:off x="142844" y="4437112"/>
          <a:ext cx="8786873" cy="208823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659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56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9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7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16 670,5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13 670,0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440516"/>
              </p:ext>
            </p:extLst>
          </p:nvPr>
        </p:nvGraphicFramePr>
        <p:xfrm>
          <a:off x="2500313" y="857250"/>
          <a:ext cx="6357937" cy="192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8B7EB47E-2F5F-C55B-8B6F-ABA70BD6E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5762" b="2128"/>
          <a:stretch/>
        </p:blipFill>
        <p:spPr bwMode="auto">
          <a:xfrm>
            <a:off x="318292" y="2276872"/>
            <a:ext cx="281354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bEpVYdp9rju3YV4n-vlcK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5762" b="2128"/>
          <a:stretch/>
        </p:blipFill>
        <p:spPr bwMode="auto">
          <a:xfrm>
            <a:off x="449318" y="1093732"/>
            <a:ext cx="5385911" cy="45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996" y="4854616"/>
            <a:ext cx="7946815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entury Gothic"/>
              </a:rPr>
              <a:t>В 2022 году в ДК п. Шолоховского состоялось 318 мероприятия по различным направлениям работы, среди которых мероприятия в офлайн и онлайн форматах.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71" y="1294743"/>
            <a:ext cx="4516820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2700" dirty="0">
                <a:solidFill>
                  <a:prstClr val="white"/>
                </a:solidFill>
                <a:latin typeface="Century Gothic"/>
              </a:rPr>
              <a:t>Культура в Шолоховском</a:t>
            </a:r>
          </a:p>
        </p:txBody>
      </p:sp>
    </p:spTree>
    <p:extLst>
      <p:ext uri="{BB962C8B-B14F-4D97-AF65-F5344CB8AC3E}">
        <p14:creationId xmlns:p14="http://schemas.microsoft.com/office/powerpoint/2010/main" val="19774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AqmPZQBhGmDWKy-Fd1Acp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346371" y="1113243"/>
            <a:ext cx="4495990" cy="233658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57Q_vbEkVNZZoniCP4GQ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r="2129" b="13703"/>
          <a:stretch/>
        </p:blipFill>
        <p:spPr bwMode="auto">
          <a:xfrm>
            <a:off x="559677" y="3306217"/>
            <a:ext cx="4069379" cy="248553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yH4iRPQ2q0otWIFepML2LxRso2mvwQsCN5-suP4E2gK2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13" y="3116906"/>
            <a:ext cx="4012265" cy="267484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yH4iRPQ2q0otWIFepML2LxRxnGveJWIr-7buqTmnsQNh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r="790"/>
          <a:stretch/>
        </p:blipFill>
        <p:spPr bwMode="auto">
          <a:xfrm>
            <a:off x="4923238" y="1053141"/>
            <a:ext cx="3984176" cy="24567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551" y="857250"/>
            <a:ext cx="3142397" cy="36933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white"/>
                </a:solidFill>
                <a:latin typeface="Century Gothic"/>
              </a:rPr>
              <a:t>Работа с детьми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744" y="2994474"/>
            <a:ext cx="3902312" cy="3000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entury Gothic"/>
              </a:rPr>
              <a:t>Конкурс </a:t>
            </a:r>
            <a:r>
              <a:rPr lang="ru-RU" sz="1350" dirty="0" err="1">
                <a:solidFill>
                  <a:prstClr val="white"/>
                </a:solidFill>
                <a:latin typeface="Century Gothic"/>
              </a:rPr>
              <a:t>флешмобов</a:t>
            </a:r>
            <a:r>
              <a:rPr lang="ru-RU" sz="1350" dirty="0">
                <a:solidFill>
                  <a:prstClr val="white"/>
                </a:solidFill>
                <a:latin typeface="Century Gothic"/>
              </a:rPr>
              <a:t> «Звезда </a:t>
            </a:r>
            <a:r>
              <a:rPr lang="ru-RU" sz="1350" dirty="0" err="1">
                <a:solidFill>
                  <a:prstClr val="white"/>
                </a:solidFill>
                <a:latin typeface="Century Gothic"/>
              </a:rPr>
              <a:t>танцпола</a:t>
            </a:r>
            <a:r>
              <a:rPr lang="ru-RU" sz="1350" dirty="0">
                <a:solidFill>
                  <a:prstClr val="white"/>
                </a:solidFill>
                <a:latin typeface="Century Gothic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677" y="5524475"/>
            <a:ext cx="4069379" cy="300082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entury Gothic"/>
              </a:rPr>
              <a:t>Фестиваль «Танцуй добро»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3238" y="3232930"/>
            <a:ext cx="3984176" cy="3000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entury Gothic"/>
              </a:rPr>
              <a:t>1 июня «Дети-это мы!»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2695" y="5524630"/>
            <a:ext cx="3987683" cy="3000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white"/>
                </a:solidFill>
                <a:latin typeface="Century Gothic"/>
              </a:rPr>
              <a:t>Конкурс рисунков на асфальте </a:t>
            </a:r>
          </a:p>
        </p:txBody>
      </p:sp>
    </p:spTree>
    <p:extLst>
      <p:ext uri="{BB962C8B-B14F-4D97-AF65-F5344CB8AC3E}">
        <p14:creationId xmlns:p14="http://schemas.microsoft.com/office/powerpoint/2010/main" val="69821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82594"/>
          </a:xfrm>
          <a:blipFill>
            <a:blip r:embed="rId3" cstate="print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1000 Социальная политика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30541"/>
              </p:ext>
            </p:extLst>
          </p:nvPr>
        </p:nvGraphicFramePr>
        <p:xfrm>
          <a:off x="142844" y="3000372"/>
          <a:ext cx="8786873" cy="1929206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5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8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841">
                <a:tc row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51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8268" marR="8268" marT="82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73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в том числе: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68" marR="8268" marT="826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1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146,0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92,7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968330"/>
              </p:ext>
            </p:extLst>
          </p:nvPr>
        </p:nvGraphicFramePr>
        <p:xfrm>
          <a:off x="2574925" y="1000125"/>
          <a:ext cx="6280150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5607" name="Picture 2" descr="http://images.kakprosto.ru/articles/201207/3213_1343201251_55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000125"/>
            <a:ext cx="2359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а\Downloads\42955379.jpg">
            <a:extLst>
              <a:ext uri="{FF2B5EF4-FFF2-40B4-BE49-F238E27FC236}">
                <a16:creationId xmlns:a16="http://schemas.microsoft.com/office/drawing/2014/main" id="{FC466FA0-1E96-2975-3253-2B9061B89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7" t="7023"/>
          <a:stretch/>
        </p:blipFill>
        <p:spPr bwMode="auto">
          <a:xfrm>
            <a:off x="0" y="0"/>
            <a:ext cx="9144000" cy="67991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CD73A-288C-92A1-27A9-D754464F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8002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5021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s://i.brecorder.com/wp-content/uploads/2018/04/Budget-2018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ШОЛОХОВСКОГО ГОРОДСКОГО ПОСЕЛЕНИЯ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0582598"/>
              </p:ext>
            </p:extLst>
          </p:nvPr>
        </p:nvGraphicFramePr>
        <p:xfrm>
          <a:off x="467544" y="1916832"/>
          <a:ext cx="8229600" cy="50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 w="6350">
                <a:solidFill>
                  <a:srgbClr val="016188">
                    <a:shade val="43000"/>
                  </a:srgbClr>
                </a:solidFill>
              </a:ln>
              <a:solidFill>
                <a:srgbClr val="0000F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700808"/>
            <a:ext cx="1728192" cy="288032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072805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3475231"/>
              </p:ext>
            </p:extLst>
          </p:nvPr>
        </p:nvGraphicFramePr>
        <p:xfrm>
          <a:off x="4648200" y="857250"/>
          <a:ext cx="4495801" cy="557931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0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65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физических лиц (НДФЛ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4 733,9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4 668,8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66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товары, реализуемые на территории РФ (акцизы)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1 092,6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1 260,9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115,4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физ. лиц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553,2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555,3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4 611,1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4 952,1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389750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4 519,8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4 591,5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624"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Государствен-ная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Неналоговые доходы,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0080908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3074217"/>
              </p:ext>
            </p:extLst>
          </p:nvPr>
        </p:nvGraphicFramePr>
        <p:xfrm>
          <a:off x="4429124" y="819505"/>
          <a:ext cx="4714875" cy="575802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7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805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имущества, </a:t>
                      </a:r>
                    </a:p>
                    <a:p>
                      <a:pPr algn="l"/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находящегося в государственной и муниципальной собственности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1 354,7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1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1 071,7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1 071,8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40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Инициативные платежи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264">
                <a:tc>
                  <a:txBody>
                    <a:bodyPr/>
                    <a:lstStyle/>
                    <a:p>
                      <a:r>
                        <a:rPr lang="ru-RU" sz="13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17 844,4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17 844,4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11156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Безвозмездные поступления, тыс. руб.</a:t>
            </a:r>
          </a:p>
        </p:txBody>
      </p:sp>
      <p:graphicFrame>
        <p:nvGraphicFramePr>
          <p:cNvPr id="3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1582513"/>
              </p:ext>
            </p:extLst>
          </p:nvPr>
        </p:nvGraphicFramePr>
        <p:xfrm>
          <a:off x="0" y="928688"/>
          <a:ext cx="4495800" cy="592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5084515"/>
              </p:ext>
            </p:extLst>
          </p:nvPr>
        </p:nvGraphicFramePr>
        <p:xfrm>
          <a:off x="4429124" y="857233"/>
          <a:ext cx="4714876" cy="6066303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5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81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на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60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16 047,0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16 047,0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0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21 332,1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6 399,6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235911"/>
                  </a:ext>
                </a:extLst>
              </a:tr>
              <a:tr h="711127">
                <a:tc>
                  <a:txBody>
                    <a:bodyPr/>
                    <a:lstStyle/>
                    <a:p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  <a:p>
                      <a:endParaRPr lang="ru-RU" sz="14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274 929,5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259 396,3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740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иных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межбюджетных трансфертов, имеющих целевое </a:t>
                      </a:r>
                      <a:r>
                        <a:rPr lang="ru-RU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назначе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-  </a:t>
                      </a:r>
                      <a:r>
                        <a:rPr lang="ru-RU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прошлых лет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-939,3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-939,3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оходы бюджета Тулы подросли от штрафов, но упали от налогов - Тульские 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1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85984" y="0"/>
            <a:ext cx="592935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 w="6350">
                <a:solidFill>
                  <a:srgbClr val="016188">
                    <a:shade val="43000"/>
                  </a:srgbClr>
                </a:solidFill>
              </a:ln>
              <a:solidFill>
                <a:srgbClr val="0000F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85728"/>
            <a:ext cx="83192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Удельный вес собственных доходов в структуре доходной части бюджета Шолоховского городского поселения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15691057"/>
              </p:ext>
            </p:extLst>
          </p:nvPr>
        </p:nvGraphicFramePr>
        <p:xfrm>
          <a:off x="4679504" y="1340768"/>
          <a:ext cx="4464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06670467"/>
              </p:ext>
            </p:extLst>
          </p:nvPr>
        </p:nvGraphicFramePr>
        <p:xfrm>
          <a:off x="179512" y="1340768"/>
          <a:ext cx="4464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lum bright="38000" contrast="28000"/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54420430"/>
              </p:ext>
            </p:extLst>
          </p:nvPr>
        </p:nvGraphicFramePr>
        <p:xfrm>
          <a:off x="179512" y="2204864"/>
          <a:ext cx="47525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51256637"/>
              </p:ext>
            </p:extLst>
          </p:nvPr>
        </p:nvGraphicFramePr>
        <p:xfrm>
          <a:off x="4860032" y="2204864"/>
          <a:ext cx="41764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0" y="1556792"/>
            <a:ext cx="4040188" cy="1008112"/>
          </a:xfrm>
          <a:solidFill>
            <a:schemeClr val="tx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ru-RU" sz="2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</a:t>
            </a:r>
          </a:p>
          <a:p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02225" y="1556792"/>
            <a:ext cx="4041775" cy="1008113"/>
          </a:xfrm>
          <a:solidFill>
            <a:schemeClr val="tx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НАЛОГОВ НА ИМУЩЕСТВО</a:t>
            </a:r>
          </a:p>
          <a:p>
            <a:pPr algn="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67744" y="0"/>
            <a:ext cx="5947594" cy="2857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 w="6350">
                <a:solidFill>
                  <a:srgbClr val="016188">
                    <a:shade val="43000"/>
                  </a:srgbClr>
                </a:solidFill>
              </a:ln>
              <a:solidFill>
                <a:srgbClr val="0000F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3624100">
            <a:off x="2865229" y="3925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88640"/>
            <a:ext cx="77048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Динамика поступления доходов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Шолоховского городского поселения за 2022 год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419228"/>
              </p:ext>
            </p:extLst>
          </p:nvPr>
        </p:nvGraphicFramePr>
        <p:xfrm>
          <a:off x="0" y="857250"/>
          <a:ext cx="9144000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Другая 1">
      <a:dk1>
        <a:srgbClr val="5ACCF9"/>
      </a:dk1>
      <a:lt1>
        <a:srgbClr val="FFFFFF"/>
      </a:lt1>
      <a:dk2>
        <a:srgbClr val="FFFFFF"/>
      </a:dk2>
      <a:lt2>
        <a:srgbClr val="0197D3"/>
      </a:lt2>
      <a:accent1>
        <a:srgbClr val="016188"/>
      </a:accent1>
      <a:accent2>
        <a:srgbClr val="B7EAFE"/>
      </a:accent2>
      <a:accent3>
        <a:srgbClr val="2B71FF"/>
      </a:accent3>
      <a:accent4>
        <a:srgbClr val="72A0FF"/>
      </a:accent4>
      <a:accent5>
        <a:srgbClr val="05A1E2"/>
      </a:accent5>
      <a:accent6>
        <a:srgbClr val="00349E"/>
      </a:accent6>
      <a:hlink>
        <a:srgbClr val="8FBDFF"/>
      </a:hlink>
      <a:folHlink>
        <a:srgbClr val="00267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1930</TotalTime>
  <Words>1070</Words>
  <Application>Microsoft Office PowerPoint</Application>
  <PresentationFormat>Экран (4:3)</PresentationFormat>
  <Paragraphs>306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Tw Cen MT</vt:lpstr>
      <vt:lpstr>Wingdings</vt:lpstr>
      <vt:lpstr>Wingdings 2</vt:lpstr>
      <vt:lpstr>Wingdings 3</vt:lpstr>
      <vt:lpstr>Тема Office</vt:lpstr>
      <vt:lpstr>Обычная</vt:lpstr>
      <vt:lpstr>Сектор</vt:lpstr>
      <vt:lpstr>   Исполнение бюджета  Шолоховского городского поселения Белокалитвинского района Ростовской области за 2022 год    </vt:lpstr>
      <vt:lpstr>Исполнение основных показателей бюджета Шолоховского городского  поселения за 2022 год (тыс. руб.)</vt:lpstr>
      <vt:lpstr>НАЛОГОВЫЕ И НЕНАЛОГОВЫЕ ДОХОДЫ БЮДЖЕТА ШОЛОХОВСКОГО ГОРОДСКОГО ПОСЕЛЕНИЯ</vt:lpstr>
      <vt:lpstr>Налоговые доходы, тыс. руб.</vt:lpstr>
      <vt:lpstr>Неналоговые доходы, тыс. руб.</vt:lpstr>
      <vt:lpstr>Безвозмездные поступления, тыс. руб.</vt:lpstr>
      <vt:lpstr>Презентация PowerPoint</vt:lpstr>
      <vt:lpstr>Презентация PowerPoint</vt:lpstr>
      <vt:lpstr>Исполнение расходов Шолоховского городского поселения за 2022 год</vt:lpstr>
      <vt:lpstr>0100 Общегосударственные вопросы</vt:lpstr>
      <vt:lpstr>0200 Национальная оборона</vt:lpstr>
      <vt:lpstr>0300 Национальная безопасность и правоохранительная деятельность</vt:lpstr>
      <vt:lpstr>0400 Национальная экономика</vt:lpstr>
      <vt:lpstr>Презентация PowerPoint</vt:lpstr>
      <vt:lpstr>Презентация PowerPoint</vt:lpstr>
      <vt:lpstr>0500 Жилищно – коммунальное хозяйство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0800 Культура, кинематография</vt:lpstr>
      <vt:lpstr>Презентация PowerPoint</vt:lpstr>
      <vt:lpstr>Презентация PowerPoint</vt:lpstr>
      <vt:lpstr>1000 Социальная политика</vt:lpstr>
      <vt:lpstr>СПАСИБО ЗА ВНИМАНИЕ!</vt:lpstr>
    </vt:vector>
  </TitlesOfParts>
  <Company>FIN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Зайцева</dc:creator>
  <cp:lastModifiedBy>PC</cp:lastModifiedBy>
  <cp:revision>203</cp:revision>
  <dcterms:created xsi:type="dcterms:W3CDTF">2013-10-31T05:10:24Z</dcterms:created>
  <dcterms:modified xsi:type="dcterms:W3CDTF">2023-07-31T11:54:28Z</dcterms:modified>
</cp:coreProperties>
</file>