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9" r:id="rId8"/>
    <p:sldId id="260" r:id="rId9"/>
    <p:sldId id="275" r:id="rId10"/>
    <p:sldId id="261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5390FF"/>
    <a:srgbClr val="AFCCFF"/>
    <a:srgbClr val="993366"/>
    <a:srgbClr val="FFFF66"/>
    <a:srgbClr val="FF4747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0185052671416337"/>
          <c:y val="2.7122322157481761E-2"/>
          <c:w val="0.76606804294548458"/>
          <c:h val="0.847269722727062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0"/>
            <c:spPr>
              <a:solidFill>
                <a:srgbClr val="FF66CC"/>
              </a:solidFill>
              <a:ln w="22209"/>
            </c:spPr>
          </c:dPt>
          <c:dPt>
            <c:idx val="1"/>
            <c:spPr>
              <a:solidFill>
                <a:srgbClr val="5390FF"/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8.7513568462585529E-3"/>
                  <c:y val="0.392019741122103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223</a:t>
                    </a:r>
                    <a:r>
                      <a:rPr lang="ru-RU" baseline="0" dirty="0" smtClean="0"/>
                      <a:t> 388,8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7097411510655E-2"/>
                  <c:y val="0.3851823137492430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Утверждено </a:t>
                    </a:r>
                    <a:r>
                      <a:rPr lang="ru-RU" dirty="0" smtClean="0"/>
                      <a:t>225</a:t>
                    </a:r>
                    <a:r>
                      <a:rPr lang="ru-RU" baseline="0" dirty="0" smtClean="0"/>
                      <a:t> 746,6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Утверждено </a:t>
                    </a:r>
                    <a:r>
                      <a:rPr lang="ru-RU" smtClean="0"/>
                      <a:t>-2</a:t>
                    </a:r>
                    <a:r>
                      <a:rPr lang="ru-RU" baseline="0" smtClean="0"/>
                      <a:t> 357,8</a:t>
                    </a:r>
                    <a:endParaRPr lang="ru-RU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223388.79999999999</c:v>
                </c:pt>
                <c:pt idx="1">
                  <c:v>225746.6</c:v>
                </c:pt>
                <c:pt idx="2">
                  <c:v>2357.8000000000002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CCFF"/>
            </a:solidFill>
          </c:spPr>
          <c:dPt>
            <c:idx val="1"/>
            <c:spPr>
              <a:solidFill>
                <a:srgbClr val="AFCCFF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415455671133429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92</a:t>
                    </a:r>
                    <a:r>
                      <a:rPr lang="ru-RU" baseline="0" dirty="0" smtClean="0"/>
                      <a:t> 152,5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1"/>
              <c:layout>
                <c:manualLayout>
                  <c:x val="1.1665974669219118E-2"/>
                  <c:y val="0.355553130803962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81</a:t>
                    </a:r>
                    <a:r>
                      <a:rPr lang="ru-RU" baseline="0" dirty="0" smtClean="0"/>
                      <a:t> 593,4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 </a:t>
                    </a:r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559,1</a:t>
                    </a:r>
                    <a:endParaRPr lang="ru-RU" dirty="0"/>
                  </a:p>
                </c:rich>
              </c:tx>
              <c:showVal val="1"/>
              <c:showSerName val="1"/>
              <c:separator> </c:separator>
            </c:dLbl>
            <c:numFmt formatCode="#,##0.0" sourceLinked="0"/>
            <c:spPr>
              <a:noFill/>
              <a:ln w="25382">
                <a:noFill/>
              </a:ln>
            </c:spPr>
            <c:txPr>
              <a:bodyPr rot="-5400000" vert="horz"/>
              <a:lstStyle/>
              <a:p>
                <a:pPr>
                  <a:defRPr sz="15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
Профицит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92152.5</c:v>
                </c:pt>
                <c:pt idx="1">
                  <c:v>81593.399999999994</c:v>
                </c:pt>
                <c:pt idx="2">
                  <c:v>10559.1</c:v>
                </c:pt>
              </c:numCache>
            </c:numRef>
          </c:val>
        </c:ser>
        <c:dLbls/>
        <c:gapWidth val="41"/>
        <c:gapDepth val="0"/>
        <c:shape val="cylinder"/>
        <c:axId val="63602048"/>
        <c:axId val="63620224"/>
        <c:axId val="0"/>
      </c:bar3DChart>
      <c:catAx>
        <c:axId val="63602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620224"/>
        <c:crosses val="autoZero"/>
        <c:auto val="1"/>
        <c:lblAlgn val="ctr"/>
        <c:lblOffset val="100"/>
      </c:catAx>
      <c:valAx>
        <c:axId val="63620224"/>
        <c:scaling>
          <c:orientation val="minMax"/>
          <c:min val="0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19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602048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1E-2"/>
                  <c:y val="-4.497978692364908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7589,0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7589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5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7</a:t>
                    </a:r>
                    <a:r>
                      <a:rPr lang="ru-RU" sz="1600" baseline="0" dirty="0" smtClean="0"/>
                      <a:t> 641,6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7641.6</c:v>
                </c:pt>
              </c:numCache>
            </c:numRef>
          </c:val>
        </c:ser>
        <c:dLbls/>
        <c:shape val="cylinder"/>
        <c:axId val="61332096"/>
        <c:axId val="65876352"/>
        <c:axId val="0"/>
      </c:bar3DChart>
      <c:catAx>
        <c:axId val="61332096"/>
        <c:scaling>
          <c:orientation val="minMax"/>
        </c:scaling>
        <c:axPos val="b"/>
        <c:numFmt formatCode="General" sourceLinked="1"/>
        <c:tickLblPos val="nextTo"/>
        <c:crossAx val="65876352"/>
        <c:crosses val="autoZero"/>
        <c:auto val="1"/>
        <c:lblAlgn val="ctr"/>
        <c:lblOffset val="100"/>
      </c:catAx>
      <c:valAx>
        <c:axId val="6587635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133209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27E-2"/>
                  <c:y val="-3.4270313846589809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2608,3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2608.3000000000002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4"/>
                  <c:y val="-2.998652461576602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dirty="0" smtClean="0"/>
                      <a:t>2639,6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2639.6</c:v>
                </c:pt>
              </c:numCache>
            </c:numRef>
          </c:val>
        </c:ser>
        <c:dLbls/>
        <c:shape val="cylinder"/>
        <c:axId val="67321856"/>
        <c:axId val="67323392"/>
        <c:axId val="0"/>
      </c:bar3DChart>
      <c:catAx>
        <c:axId val="67321856"/>
        <c:scaling>
          <c:orientation val="minMax"/>
        </c:scaling>
        <c:axPos val="b"/>
        <c:numFmt formatCode="General" sourceLinked="1"/>
        <c:tickLblPos val="nextTo"/>
        <c:crossAx val="67323392"/>
        <c:crosses val="autoZero"/>
        <c:auto val="1"/>
        <c:lblAlgn val="ctr"/>
        <c:lblOffset val="100"/>
      </c:catAx>
      <c:valAx>
        <c:axId val="6732339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321856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2.8248142710974741E-2"/>
                  <c:y val="-3.42703138465898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Утверждено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213191,5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" sourceLinked="0"/>
              <c:spPr>
                <a:scene3d>
                  <a:camera prst="orthographicFront"/>
                  <a:lightRig rig="threePt" dir="t"/>
                </a:scene3d>
                <a:sp3d>
                  <a:bevelT/>
                </a:sp3d>
              </c:spPr>
            </c:dLbl>
            <c:numFmt formatCode="#,##0.0" sourceLinked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213191.5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6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layout>
                <c:manualLayout>
                  <c:x val="0.11581920903954797"/>
                  <c:y val="-1.499326230788305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Исполнено </a:t>
                    </a:r>
                    <a:r>
                      <a:rPr lang="ru-RU" sz="1600" dirty="0" smtClean="0"/>
                      <a:t>81871,1</a:t>
                    </a:r>
                    <a:endParaRPr lang="ru-RU" dirty="0"/>
                  </a:p>
                </c:rich>
              </c:tx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SerName val="1"/>
            <c:separator> 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81871.100000000006</c:v>
                </c:pt>
              </c:numCache>
            </c:numRef>
          </c:val>
        </c:ser>
        <c:dLbls/>
        <c:shape val="cylinder"/>
        <c:axId val="69220992"/>
        <c:axId val="69239168"/>
        <c:axId val="0"/>
      </c:bar3DChart>
      <c:catAx>
        <c:axId val="69220992"/>
        <c:scaling>
          <c:orientation val="minMax"/>
        </c:scaling>
        <c:axPos val="b"/>
        <c:numFmt formatCode="General" sourceLinked="1"/>
        <c:tickLblPos val="nextTo"/>
        <c:crossAx val="69239168"/>
        <c:crosses val="autoZero"/>
        <c:auto val="1"/>
        <c:lblAlgn val="ctr"/>
        <c:lblOffset val="100"/>
      </c:catAx>
      <c:valAx>
        <c:axId val="6923916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220992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7777777777777779E-2"/>
          <c:y val="1.38228973358077E-2"/>
          <c:w val="0.84444444444444489"/>
          <c:h val="0.82843929310381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5390FF"/>
              </a:solidFill>
            </c:spPr>
          </c:dPt>
          <c:dPt>
            <c:idx val="8"/>
            <c:spPr>
              <a:solidFill>
                <a:srgbClr val="993366"/>
              </a:solidFill>
            </c:spPr>
          </c:dPt>
          <c:dPt>
            <c:idx val="9"/>
            <c:spPr>
              <a:solidFill>
                <a:srgbClr val="FFFF66"/>
              </a:solidFill>
            </c:spPr>
          </c:dPt>
          <c:dLbls>
            <c:dLbl>
              <c:idx val="0"/>
              <c:layout>
                <c:manualLayout>
                  <c:x val="6.3888888888888884E-2"/>
                  <c:y val="-0.2920626159851541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0100
</a:t>
                    </a:r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298,6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0.13194444444444467"/>
                  <c:y val="0.10793618416842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,</a:t>
                    </a:r>
                    <a:r>
                      <a:rPr lang="en-US" dirty="0" smtClean="0"/>
                      <a:t>0300</a:t>
                    </a:r>
                    <a:r>
                      <a:rPr lang="en-US" dirty="0"/>
                      <a:t>
404,9
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9.5833333333333368E-2"/>
                  <c:y val="-1.269837460805017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0400
14 231,1
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7,4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0.14722222222222234"/>
                  <c:y val="-0.1735444529766857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0.14722222222222234"/>
                  <c:y val="0.1417985164565603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18055555555555555"/>
                  <c:y val="-1.90475619120752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1000</a:t>
                    </a:r>
                    <a:r>
                      <a:rPr lang="en-US" dirty="0"/>
                      <a:t>
3 043,4
</a:t>
                    </a:r>
                    <a:r>
                      <a:rPr lang="ru-RU" dirty="0" smtClean="0"/>
                      <a:t>3,7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15416666666666656"/>
                  <c:y val="6.349187304025084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1944444444444446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3.6111111111111135E-2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-0.20972222222222234"/>
                  <c:y val="8.888862225635120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0100</c:v>
                </c:pt>
                <c:pt idx="1">
                  <c:v>0300</c:v>
                </c:pt>
                <c:pt idx="2">
                  <c:v>0400</c:v>
                </c:pt>
                <c:pt idx="3">
                  <c:v>0500</c:v>
                </c:pt>
                <c:pt idx="4">
                  <c:v>0800</c:v>
                </c:pt>
                <c:pt idx="5">
                  <c:v>1000</c:v>
                </c:pt>
                <c:pt idx="6">
                  <c:v>1100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7298.6</c:v>
                </c:pt>
                <c:pt idx="1">
                  <c:v>404.9</c:v>
                </c:pt>
                <c:pt idx="2">
                  <c:v>14231.1</c:v>
                </c:pt>
                <c:pt idx="3">
                  <c:v>47328.3</c:v>
                </c:pt>
                <c:pt idx="4">
                  <c:v>8941.2000000000007</c:v>
                </c:pt>
                <c:pt idx="5">
                  <c:v>3043.4</c:v>
                </c:pt>
                <c:pt idx="6">
                  <c:v>37.1</c:v>
                </c:pt>
              </c:numCache>
            </c:numRef>
          </c:val>
        </c:ser>
        <c:dLbls/>
      </c:pie3DChart>
      <c:spPr>
        <a:noFill/>
        <a:ln w="25399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146950556496799E-2"/>
          <c:y val="0.18791678556238148"/>
          <c:w val="0.95794514626178495"/>
          <c:h val="0.807839579620646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Утверждено
</a:t>
                    </a:r>
                    <a:r>
                      <a:rPr lang="ru-RU" dirty="0" smtClean="0"/>
                      <a:t>7381,3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99177.7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flip="none"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5400000" scaled="1"/>
                <a:tileRect/>
              </a:gradFill>
              <a:ln w="9529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Исполнено
</a:t>
                    </a:r>
                    <a:r>
                      <a:rPr lang="ru-RU" dirty="0" smtClean="0"/>
                      <a:t>7298,6</a:t>
                    </a:r>
                    <a:endParaRPr lang="ru-RU" dirty="0"/>
                  </a:p>
                </c:rich>
              </c:tx>
              <c:dLblPos val="inEnd"/>
              <c:showVal val="1"/>
              <c:showSerName val="1"/>
              <c:separator>
</c:separator>
            </c:dLbl>
            <c:numFmt formatCode="#,##0.0" sourceLinked="0"/>
            <c:dLblPos val="inEnd"/>
            <c:showVal val="1"/>
            <c:showSerName val="1"/>
            <c:separator>
</c:separator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58348.2</c:v>
                </c:pt>
              </c:numCache>
            </c:numRef>
          </c:val>
        </c:ser>
        <c:dLbls/>
        <c:overlap val="50"/>
        <c:axId val="78928896"/>
        <c:axId val="81216256"/>
      </c:barChart>
      <c:catAx>
        <c:axId val="78928896"/>
        <c:scaling>
          <c:orientation val="minMax"/>
        </c:scaling>
        <c:delete val="1"/>
        <c:axPos val="l"/>
        <c:numFmt formatCode="General" sourceLinked="1"/>
        <c:tickLblPos val="none"/>
        <c:crossAx val="81216256"/>
        <c:crosses val="autoZero"/>
        <c:auto val="1"/>
        <c:lblAlgn val="ctr"/>
        <c:lblOffset val="100"/>
      </c:catAx>
      <c:valAx>
        <c:axId val="81216256"/>
        <c:scaling>
          <c:orientation val="minMax"/>
        </c:scaling>
        <c:delete val="1"/>
        <c:axPos val="b"/>
        <c:numFmt formatCode="#,##0.0" sourceLinked="1"/>
        <c:tickLblPos val="none"/>
        <c:crossAx val="78928896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</c:chart>
  <c:txPr>
    <a:bodyPr/>
    <a:lstStyle/>
    <a:p>
      <a:pPr>
        <a:defRPr sz="1601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0.02151</cdr:x>
      <cdr:y>0.11539</cdr:y>
    </cdr:from>
    <cdr:to>
      <cdr:x>0.98925</cdr:x>
      <cdr:y>0.26923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142876" y="214314"/>
          <a:ext cx="6429378" cy="285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threePt" dir="t">
            <a:rot lat="0" lon="0" rev="1200000"/>
          </a:lightRig>
        </a:scene3d>
        <a:sp3d xmlns:a="http://schemas.openxmlformats.org/drawingml/2006/main">
          <a:bevelT w="63500" h="25400"/>
        </a:sp3d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Объём исполнения, тыс. руб., исполнение – 99,6%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0C48-073E-4EB4-927C-BA50E7C771F7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201-C472-45D4-A31E-4BF4D7E6F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2EA0-E79F-4544-96A1-CD0ADD22EE06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06-8D88-4C05-AF93-D2D077390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F38A0-23EF-4023-830A-A90293C6D9F2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CCDF4-1D34-4BA9-806D-3CEE78836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7F4E-E237-4924-B5DE-73ACCB4A8DD8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A7F3-C0A1-4C7A-A3E4-AE15C22F5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FBC12-4754-4427-A4E4-54ED9E93BEB3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DF-66C3-4489-A3A5-9EE5741CC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C863-928D-4F74-A288-0637B3827D16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FF00-0CA7-48AD-9855-6A7979C63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2DD5-851A-4B90-BAC8-8F9F0E1185F1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CBCF-29BF-4AE7-8B54-196014689D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7B41-68F7-4E3C-99B3-1CEC31B88845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F3A3-91AA-41BB-B499-1A79C0D38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1D306-5731-4CEE-8965-1D3D627C6612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C33D-47E5-4031-AC3C-11E4BDAB5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4EA9-FADB-460D-AB2D-93371D51B002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AB95-B192-44EE-9BEA-7BEA572DC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1F2E-2F41-4E66-A79C-8E4ACCE4A5B4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9289-1E5F-4B1C-B90F-97A6053D7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CBF60-5E24-4B8A-B99F-1E2B70D10F9E}" type="datetimeFigureOut">
              <a:rPr lang="ru-RU"/>
              <a:pPr>
                <a:defRPr/>
              </a:pPr>
              <a:t>15.07.2015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CAB04-C2AF-4C3B-82DF-8E20DC334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jpeg"/><Relationship Id="rId4" Type="http://schemas.openxmlformats.org/officeDocument/2006/relationships/oleObject" Target="../embeddings/_____Microsoft_Office_Excel_97-20034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jpeg"/><Relationship Id="rId4" Type="http://schemas.openxmlformats.org/officeDocument/2006/relationships/oleObject" Target="../embeddings/_____Microsoft_Office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jpeg"/><Relationship Id="rId5" Type="http://schemas.openxmlformats.org/officeDocument/2006/relationships/oleObject" Target="../embeddings/_____Microsoft_Office_Excel_97-20036.xls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jpeg"/><Relationship Id="rId4" Type="http://schemas.openxmlformats.org/officeDocument/2006/relationships/oleObject" Target="../embeddings/_____Microsoft_Office_Excel_97-20037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2130424"/>
            <a:ext cx="9252520" cy="194664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Шолоховского городского поселения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Ростовской области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188"/>
            <a:ext cx="9144000" cy="6096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экономики и финансов Администрации Шолоховского городского поселения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0400 Национальная экономика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017244"/>
              </p:ext>
            </p:extLst>
          </p:nvPr>
        </p:nvGraphicFramePr>
        <p:xfrm>
          <a:off x="142844" y="3143248"/>
          <a:ext cx="8786873" cy="171451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 (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дорожные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фонды)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14509,5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14231,1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5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0371791"/>
              </p:ext>
            </p:extLst>
          </p:nvPr>
        </p:nvGraphicFramePr>
        <p:xfrm>
          <a:off x="2533650" y="723900"/>
          <a:ext cx="6399213" cy="2095500"/>
        </p:xfrm>
        <a:graphic>
          <a:graphicData uri="http://schemas.openxmlformats.org/presentationml/2006/ole">
            <p:oleObj spid="_x0000_s21548" name="Worksheet" r:id="rId4" imgW="6458065" imgH="211466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0500 Жилищно – коммунальное хозяйство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06053350"/>
              </p:ext>
            </p:extLst>
          </p:nvPr>
        </p:nvGraphicFramePr>
        <p:xfrm>
          <a:off x="142844" y="3000372"/>
          <a:ext cx="8786873" cy="28094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57190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429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181557,0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42798,2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Коммунальное </a:t>
                      </a:r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1243,8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1243,8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Благоустройство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3637,1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3286,3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534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92396506"/>
              </p:ext>
            </p:extLst>
          </p:nvPr>
        </p:nvGraphicFramePr>
        <p:xfrm>
          <a:off x="2309813" y="735013"/>
          <a:ext cx="6667500" cy="2101850"/>
        </p:xfrm>
        <a:graphic>
          <a:graphicData uri="http://schemas.openxmlformats.org/presentationml/2006/ole">
            <p:oleObj spid="_x0000_s22572" name="Worksheet" r:id="rId4" imgW="6676987" imgH="2104942" progId="Excel.Sheet.8">
              <p:embed/>
            </p:oleObj>
          </a:graphicData>
        </a:graphic>
      </p:graphicFrame>
      <p:pic>
        <p:nvPicPr>
          <p:cNvPr id="22535" name="Picture 2" descr="http://www.nakhodka-city.ru/files/admnews/L000220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" y="9286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0800 Культура, кинематография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4661626"/>
              </p:ext>
            </p:extLst>
          </p:nvPr>
        </p:nvGraphicFramePr>
        <p:xfrm>
          <a:off x="142844" y="2786058"/>
          <a:ext cx="8786873" cy="207400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0780"/>
                <a:gridCol w="4203122"/>
                <a:gridCol w="1164635"/>
                <a:gridCol w="1184168"/>
                <a:gridCol w="1184168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07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8941,3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8941,2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58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5943143"/>
              </p:ext>
            </p:extLst>
          </p:nvPr>
        </p:nvGraphicFramePr>
        <p:xfrm>
          <a:off x="2465388" y="800100"/>
          <a:ext cx="6397625" cy="2019300"/>
        </p:xfrm>
        <a:graphic>
          <a:graphicData uri="http://schemas.openxmlformats.org/presentationml/2006/ole">
            <p:oleObj spid="_x0000_s24620" name="Worksheet" r:id="rId4" imgW="6458065" imgH="2038268" progId="Excel.Sheet.8">
              <p:embed/>
            </p:oleObj>
          </a:graphicData>
        </a:graphic>
      </p:graphicFrame>
      <p:pic>
        <p:nvPicPr>
          <p:cNvPr id="24583" name="Picture 2" descr="http://photo.vipmake.com/files/photo/styles/media_gallery_large/public/2013-06-01_114.jpg?itok=VcsYkdT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000125"/>
            <a:ext cx="23574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2594"/>
          </a:xfrm>
          <a:blipFill>
            <a:blip r:embed="rId4" cstate="print"/>
            <a:tile tx="0" ty="0" sx="100000" sy="100000" flip="none" algn="tl"/>
          </a:blip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1000 Социальная политика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5199642"/>
              </p:ext>
            </p:extLst>
          </p:nvPr>
        </p:nvGraphicFramePr>
        <p:xfrm>
          <a:off x="142844" y="3000372"/>
          <a:ext cx="8786873" cy="246938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050780"/>
                <a:gridCol w="4118373"/>
                <a:gridCol w="1249384"/>
                <a:gridCol w="1184168"/>
                <a:gridCol w="1184168"/>
              </a:tblGrid>
              <a:tr h="385841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69451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08673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Пенсионное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108,6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0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Социальное обеспечение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населения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7496,1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2934,7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606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5514332"/>
              </p:ext>
            </p:extLst>
          </p:nvPr>
        </p:nvGraphicFramePr>
        <p:xfrm>
          <a:off x="2524125" y="949325"/>
          <a:ext cx="6381750" cy="2101850"/>
        </p:xfrm>
        <a:graphic>
          <a:graphicData uri="http://schemas.openxmlformats.org/presentationml/2006/ole">
            <p:oleObj spid="_x0000_s25644" name="Worksheet" r:id="rId5" imgW="6391390" imgH="2104942" progId="Excel.Sheet.8">
              <p:embed/>
            </p:oleObj>
          </a:graphicData>
        </a:graphic>
      </p:graphicFrame>
      <p:pic>
        <p:nvPicPr>
          <p:cNvPr id="25607" name="Picture 2" descr="http://images.kakprosto.ru/articles/201207/3213_1343201251_558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1000125"/>
            <a:ext cx="2359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  <a:solidFill>
            <a:srgbClr val="539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1100 Физическая культура и спорт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7582710"/>
              </p:ext>
            </p:extLst>
          </p:nvPr>
        </p:nvGraphicFramePr>
        <p:xfrm>
          <a:off x="214282" y="2786058"/>
          <a:ext cx="8715436" cy="208310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42237"/>
                <a:gridCol w="4168950"/>
                <a:gridCol w="1155167"/>
                <a:gridCol w="1174541"/>
                <a:gridCol w="1174541"/>
              </a:tblGrid>
              <a:tr h="4148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746642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331841">
                <a:tc>
                  <a:txBody>
                    <a:bodyPr/>
                    <a:lstStyle/>
                    <a:p>
                      <a:pPr algn="ctr" fontAlgn="ctr"/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>
                    <a:solidFill>
                      <a:srgbClr val="AFCCFF"/>
                    </a:solidFill>
                  </a:tcPr>
                </a:tc>
              </a:tr>
              <a:tr h="589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Массовый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39,0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A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30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9458354"/>
              </p:ext>
            </p:extLst>
          </p:nvPr>
        </p:nvGraphicFramePr>
        <p:xfrm>
          <a:off x="2374900" y="877888"/>
          <a:ext cx="6591300" cy="1876425"/>
        </p:xfrm>
        <a:graphic>
          <a:graphicData uri="http://schemas.openxmlformats.org/presentationml/2006/ole">
            <p:oleObj spid="_x0000_s26668" name="Worksheet" r:id="rId4" imgW="6591416" imgH="1876308" progId="Excel.Sheet.8">
              <p:embed/>
            </p:oleObj>
          </a:graphicData>
        </a:graphic>
      </p:graphicFrame>
      <p:pic>
        <p:nvPicPr>
          <p:cNvPr id="26631" name="Picture 2" descr="http://www.kineshemec.ru/images/stories/news_01_12/pro_m_vas_2012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1000125"/>
            <a:ext cx="1905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основных показателей бюджета Шолоховского городского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96401268"/>
              </p:ext>
            </p:extLst>
          </p:nvPr>
        </p:nvGraphicFramePr>
        <p:xfrm>
          <a:off x="2246536" y="1031528"/>
          <a:ext cx="4352925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206182825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15735998"/>
              </p:ext>
            </p:extLst>
          </p:nvPr>
        </p:nvGraphicFramePr>
        <p:xfrm>
          <a:off x="4648200" y="857250"/>
          <a:ext cx="4495801" cy="476286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40598"/>
                <a:gridCol w="1055451"/>
                <a:gridCol w="999876"/>
                <a:gridCol w="999876"/>
              </a:tblGrid>
              <a:tr h="101002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2967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(НДФЛ)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2521,6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2564,5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936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1157,9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1163,3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 лиц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65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3571,5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3573,9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Неналоговые доходы,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385549051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30919939"/>
              </p:ext>
            </p:extLst>
          </p:nvPr>
        </p:nvGraphicFramePr>
        <p:xfrm>
          <a:off x="4429124" y="857233"/>
          <a:ext cx="4714875" cy="557851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71642"/>
                <a:gridCol w="1122601"/>
                <a:gridCol w="1010316"/>
                <a:gridCol w="1010316"/>
              </a:tblGrid>
              <a:tr h="11376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97685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использования имущества, </a:t>
                      </a:r>
                    </a:p>
                    <a:p>
                      <a:pPr algn="l"/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находящегося в государственной и муниципальной собственности 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44546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295">
                <a:tc>
                  <a:txBody>
                    <a:bodyPr/>
                    <a:lstStyle/>
                    <a:p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9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11156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поступления, тыс. 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32213607"/>
              </p:ext>
            </p:extLst>
          </p:nvPr>
        </p:nvGraphicFramePr>
        <p:xfrm>
          <a:off x="0" y="928688"/>
          <a:ext cx="4495800" cy="592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25556103"/>
              </p:ext>
            </p:extLst>
          </p:nvPr>
        </p:nvGraphicFramePr>
        <p:xfrm>
          <a:off x="4429124" y="857233"/>
          <a:ext cx="4714876" cy="614285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15512"/>
                <a:gridCol w="1178732"/>
                <a:gridCol w="1010316"/>
                <a:gridCol w="1010316"/>
              </a:tblGrid>
              <a:tr h="1598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0594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8572,4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8572,4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03137"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309,0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2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204232,9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72912,5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7861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 расходов Шолоховского городского поселения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2430230"/>
              </p:ext>
            </p:extLst>
          </p:nvPr>
        </p:nvGraphicFramePr>
        <p:xfrm>
          <a:off x="0" y="857250"/>
          <a:ext cx="914400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0100 Общегосударственные вопросы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0530236"/>
              </p:ext>
            </p:extLst>
          </p:nvPr>
        </p:nvGraphicFramePr>
        <p:xfrm>
          <a:off x="142844" y="2500305"/>
          <a:ext cx="8858313" cy="26301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99060"/>
                <a:gridCol w="5177746"/>
                <a:gridCol w="1038366"/>
                <a:gridCol w="1143008"/>
                <a:gridCol w="1000133"/>
              </a:tblGrid>
              <a:tr h="285753">
                <a:tc rowSpan="2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28628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01.01.2014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207954">
                <a:tc>
                  <a:txBody>
                    <a:bodyPr/>
                    <a:lstStyle/>
                    <a:p>
                      <a:pPr algn="ctr" fontAlgn="ctr"/>
                      <a:endParaRPr lang="ru-RU" sz="16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455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высшего должностного лица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субъекта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РФ и муниципального образования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927,0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925,4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0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Функционирование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Правительства Российской Федерации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высших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исполнительных органов  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власти субъектов Российской Федерации, местных администраций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5947,6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5883,6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Другие 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506,7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489,6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8109847"/>
              </p:ext>
            </p:extLst>
          </p:nvPr>
        </p:nvGraphicFramePr>
        <p:xfrm>
          <a:off x="2286000" y="642938"/>
          <a:ext cx="6643688" cy="185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0300 Национальная безопасность и правоохранительная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307600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404,9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404,9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486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2257369"/>
              </p:ext>
            </p:extLst>
          </p:nvPr>
        </p:nvGraphicFramePr>
        <p:xfrm>
          <a:off x="2159000" y="725488"/>
          <a:ext cx="7023100" cy="1874837"/>
        </p:xfrm>
        <a:graphic>
          <a:graphicData uri="http://schemas.openxmlformats.org/presentationml/2006/ole">
            <p:oleObj spid="_x0000_s20524" name="Worksheet" r:id="rId4" imgW="7029530" imgH="187630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11156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0203 Мобилизационная и вневойсковая подготовка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307600"/>
              </p:ext>
            </p:extLst>
          </p:nvPr>
        </p:nvGraphicFramePr>
        <p:xfrm>
          <a:off x="142844" y="2928934"/>
          <a:ext cx="8858313" cy="22982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9060"/>
                <a:gridCol w="5115363"/>
                <a:gridCol w="998120"/>
                <a:gridCol w="1122885"/>
                <a:gridCol w="1122885"/>
              </a:tblGrid>
              <a:tr h="385766"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расходов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2014 </a:t>
                      </a:r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58723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268" marR="8268" marT="82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3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01.01.2015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340346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8" marR="8268" marT="8268" marB="0" anchor="ctr"/>
                </a:tc>
              </a:tr>
              <a:tr h="901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Предупреждение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ликвидация последствий</a:t>
                      </a:r>
                      <a:b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 природного и техногенного </a:t>
                      </a:r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характера, </a:t>
                      </a:r>
                    </a:p>
                    <a:p>
                      <a:pPr algn="l" fontAlgn="ctr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гражданская </a:t>
                      </a:r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308,8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308,8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486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2257369"/>
              </p:ext>
            </p:extLst>
          </p:nvPr>
        </p:nvGraphicFramePr>
        <p:xfrm>
          <a:off x="2163763" y="725488"/>
          <a:ext cx="7013575" cy="1874837"/>
        </p:xfrm>
        <a:graphic>
          <a:graphicData uri="http://schemas.openxmlformats.org/presentationml/2006/ole">
            <p:oleObj spid="_x0000_s46082" name="Worksheet" r:id="rId3" imgW="7019812" imgH="1876308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1307</TotalTime>
  <Words>496</Words>
  <Application>Microsoft Office PowerPoint</Application>
  <PresentationFormat>Экран (4:3)</PresentationFormat>
  <Paragraphs>240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 Microsoft Office Excel 97-2003</vt:lpstr>
      <vt:lpstr>   Исполнение бюджета  Шолоховского городского поселения Белокалитвинского района Ростовской области    </vt:lpstr>
      <vt:lpstr>Исполнение основных показателей бюджета Шолоховского городского  поселения за 2014 год (тыс. руб.)</vt:lpstr>
      <vt:lpstr>Налоговые доходы, тыс. руб.</vt:lpstr>
      <vt:lpstr>Неналоговые доходы, тыс. руб.</vt:lpstr>
      <vt:lpstr>Безвозмездные поступления, тыс. руб.</vt:lpstr>
      <vt:lpstr>Исполнение расходов Шолоховского городского поселения за 2014 год</vt:lpstr>
      <vt:lpstr>0100 Общегосударственные вопросы</vt:lpstr>
      <vt:lpstr>0300 Национальная безопасность и правоохранительная деятельность</vt:lpstr>
      <vt:lpstr>0203 Мобилизационная и вневойсковая подготовка</vt:lpstr>
      <vt:lpstr>0400 Национальная экономика</vt:lpstr>
      <vt:lpstr>0500 Жилищно – коммунальное хозяйство</vt:lpstr>
      <vt:lpstr>0800 Культура, кинематография</vt:lpstr>
      <vt:lpstr>1000 Социальная политика</vt:lpstr>
      <vt:lpstr>1100 Физическая культура и спорт</vt:lpstr>
    </vt:vector>
  </TitlesOfParts>
  <Company>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Зайцева</dc:creator>
  <cp:lastModifiedBy>дм</cp:lastModifiedBy>
  <cp:revision>161</cp:revision>
  <dcterms:created xsi:type="dcterms:W3CDTF">2013-10-31T05:10:24Z</dcterms:created>
  <dcterms:modified xsi:type="dcterms:W3CDTF">2015-07-15T08:16:23Z</dcterms:modified>
</cp:coreProperties>
</file>