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Office_Excel11.xlsx"/><Relationship Id="rId1" Type="http://schemas.openxmlformats.org/officeDocument/2006/relationships/image" Target="../media/image4.jpeg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61E-2"/>
          <c:w val="0.76606804294548458"/>
          <c:h val="0.847269722727062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29E-3"/>
                  <c:y val="0.392019741122103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75 609,1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655E-2"/>
                  <c:y val="0.3851823137492430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78</a:t>
                    </a:r>
                    <a:r>
                      <a:rPr lang="ru-RU" baseline="0" dirty="0" smtClean="0"/>
                      <a:t> 248,6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75609.100000000006</c:v>
                </c:pt>
                <c:pt idx="1">
                  <c:v>78248.600000000006</c:v>
                </c:pt>
                <c:pt idx="2">
                  <c:v>-2639.5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29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75</a:t>
                    </a:r>
                    <a:r>
                      <a:rPr lang="ru-RU" baseline="0" dirty="0" smtClean="0"/>
                      <a:t> 535,2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5974669219118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77</a:t>
                    </a:r>
                    <a:r>
                      <a:rPr lang="ru-RU" baseline="0" dirty="0" smtClean="0"/>
                      <a:t> 420,0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- 1 884,8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75535.199999999997</c:v>
                </c:pt>
                <c:pt idx="1">
                  <c:v>77420</c:v>
                </c:pt>
                <c:pt idx="2">
                  <c:v>-1884.8</c:v>
                </c:pt>
              </c:numCache>
            </c:numRef>
          </c:val>
        </c:ser>
        <c:dLbls/>
        <c:gapWidth val="41"/>
        <c:gapDepth val="0"/>
        <c:shape val="cylinder"/>
        <c:axId val="101230848"/>
        <c:axId val="97136640"/>
        <c:axId val="0"/>
      </c:bar3DChart>
      <c:catAx>
        <c:axId val="101230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136640"/>
        <c:crosses val="autoZero"/>
        <c:auto val="1"/>
        <c:lblAlgn val="ctr"/>
        <c:lblOffset val="100"/>
      </c:catAx>
      <c:valAx>
        <c:axId val="97136640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23084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36899,6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48733.5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</a:p>
                  <a:p>
                    <a:r>
                      <a:rPr lang="ru-RU" dirty="0" smtClean="0"/>
                      <a:t>36839,5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35923.699999999997</c:v>
                </c:pt>
              </c:numCache>
            </c:numRef>
          </c:val>
        </c:ser>
        <c:dLbls/>
        <c:overlap val="48"/>
        <c:axId val="154461696"/>
        <c:axId val="154595328"/>
      </c:barChart>
      <c:catAx>
        <c:axId val="154461696"/>
        <c:scaling>
          <c:orientation val="minMax"/>
        </c:scaling>
        <c:delete val="1"/>
        <c:axPos val="l"/>
        <c:numFmt formatCode="General" sourceLinked="1"/>
        <c:tickLblPos val="none"/>
        <c:crossAx val="154595328"/>
        <c:crosses val="autoZero"/>
        <c:auto val="1"/>
        <c:lblAlgn val="ctr"/>
        <c:lblOffset val="100"/>
      </c:catAx>
      <c:valAx>
        <c:axId val="154595328"/>
        <c:scaling>
          <c:orientation val="minMax"/>
        </c:scaling>
        <c:delete val="1"/>
        <c:axPos val="b"/>
        <c:numFmt formatCode="#,##0.0" sourceLinked="1"/>
        <c:tickLblPos val="none"/>
        <c:crossAx val="154461696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blipFill dpi="0" rotWithShape="1">
                <a:blip xmlns:r="http://schemas.openxmlformats.org/officeDocument/2006/relationships" r:embed="rId1">
                  <a:alphaModFix amt="77000"/>
                </a:blip>
                <a:srcRect/>
                <a:tile tx="0" ty="0" sx="100000" sy="100000" flip="none" algn="tl"/>
              </a:blip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6993,9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52899.5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Исполнено </a:t>
                    </a:r>
                    <a:endParaRPr lang="ru-RU" dirty="0" smtClean="0"/>
                  </a:p>
                  <a:p>
                    <a:r>
                      <a:rPr lang="ru-RU" dirty="0" smtClean="0"/>
                      <a:t>6861,9 </a:t>
                    </a:r>
                    <a:r>
                      <a:rPr lang="ru-RU" baseline="0" dirty="0" smtClean="0"/>
                      <a:t>  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20215.599999999995</c:v>
                </c:pt>
              </c:numCache>
            </c:numRef>
          </c:val>
        </c:ser>
        <c:dLbls/>
        <c:overlap val="50"/>
        <c:axId val="153823488"/>
        <c:axId val="153907200"/>
      </c:barChart>
      <c:catAx>
        <c:axId val="153823488"/>
        <c:scaling>
          <c:orientation val="minMax"/>
        </c:scaling>
        <c:delete val="1"/>
        <c:axPos val="l"/>
        <c:numFmt formatCode="General" sourceLinked="1"/>
        <c:tickLblPos val="none"/>
        <c:crossAx val="153907200"/>
        <c:crosses val="autoZero"/>
        <c:auto val="1"/>
        <c:lblAlgn val="ctr"/>
        <c:lblOffset val="100"/>
      </c:catAx>
      <c:valAx>
        <c:axId val="153907200"/>
        <c:scaling>
          <c:orientation val="minMax"/>
        </c:scaling>
        <c:delete val="1"/>
        <c:axPos val="b"/>
        <c:numFmt formatCode="#,##0.0" sourceLinked="1"/>
        <c:tickLblPos val="none"/>
        <c:crossAx val="15382348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2"/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1489570251666416E-2"/>
          <c:y val="7.8222463117296734E-2"/>
          <c:w val="0.95702085949666715"/>
          <c:h val="0.843555073765406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20,0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33883.9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AF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20,0</a:t>
                    </a:r>
                    <a:endParaRPr lang="ru-RU" dirty="0"/>
                  </a:p>
                </c:rich>
              </c:tx>
              <c:dLblPos val="inEnd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13650.3</c:v>
                </c:pt>
              </c:numCache>
            </c:numRef>
          </c:val>
        </c:ser>
        <c:dLbls/>
        <c:overlap val="50"/>
        <c:axId val="154707456"/>
        <c:axId val="154708992"/>
      </c:barChart>
      <c:catAx>
        <c:axId val="154707456"/>
        <c:scaling>
          <c:orientation val="minMax"/>
        </c:scaling>
        <c:delete val="1"/>
        <c:axPos val="l"/>
        <c:numFmt formatCode="General" sourceLinked="1"/>
        <c:tickLblPos val="none"/>
        <c:crossAx val="154708992"/>
        <c:crosses val="autoZero"/>
        <c:auto val="1"/>
        <c:lblAlgn val="ctr"/>
        <c:lblOffset val="100"/>
      </c:catAx>
      <c:valAx>
        <c:axId val="154708992"/>
        <c:scaling>
          <c:orientation val="minMax"/>
        </c:scaling>
        <c:delete val="1"/>
        <c:axPos val="b"/>
        <c:numFmt formatCode="#,##0.0" sourceLinked="1"/>
        <c:tickLblPos val="none"/>
        <c:crossAx val="1547074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1E-2"/>
                  <c:y val="-4.4979786923649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9709,6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9709.6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5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9761,0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9761</c:v>
                </c:pt>
              </c:numCache>
            </c:numRef>
          </c:val>
        </c:ser>
        <c:dLbls/>
        <c:shape val="cylinder"/>
        <c:axId val="102827520"/>
        <c:axId val="102829056"/>
        <c:axId val="0"/>
      </c:bar3DChart>
      <c:catAx>
        <c:axId val="102827520"/>
        <c:scaling>
          <c:orientation val="minMax"/>
        </c:scaling>
        <c:axPos val="b"/>
        <c:numFmt formatCode="General" sourceLinked="1"/>
        <c:tickLblPos val="nextTo"/>
        <c:crossAx val="102829056"/>
        <c:crosses val="autoZero"/>
        <c:auto val="1"/>
        <c:lblAlgn val="ctr"/>
        <c:lblOffset val="100"/>
      </c:catAx>
      <c:valAx>
        <c:axId val="10282905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82752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27E-2"/>
                  <c:y val="-3.4270313846589809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1113,5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1113.5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1125,0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1125</c:v>
                </c:pt>
              </c:numCache>
            </c:numRef>
          </c:val>
        </c:ser>
        <c:dLbls/>
        <c:shape val="cylinder"/>
        <c:axId val="106395136"/>
        <c:axId val="106396672"/>
        <c:axId val="0"/>
      </c:bar3DChart>
      <c:catAx>
        <c:axId val="106395136"/>
        <c:scaling>
          <c:orientation val="minMax"/>
        </c:scaling>
        <c:axPos val="b"/>
        <c:numFmt formatCode="General" sourceLinked="1"/>
        <c:tickLblPos val="nextTo"/>
        <c:crossAx val="106396672"/>
        <c:crosses val="autoZero"/>
        <c:auto val="1"/>
        <c:lblAlgn val="ctr"/>
        <c:lblOffset val="100"/>
      </c:catAx>
      <c:valAx>
        <c:axId val="10639667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39513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41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64786,0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64786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7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64648,9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64648.9</c:v>
                </c:pt>
              </c:numCache>
            </c:numRef>
          </c:val>
        </c:ser>
        <c:dLbls/>
        <c:shape val="cylinder"/>
        <c:axId val="106415616"/>
        <c:axId val="106417152"/>
        <c:axId val="0"/>
      </c:bar3DChart>
      <c:catAx>
        <c:axId val="106415616"/>
        <c:scaling>
          <c:orientation val="minMax"/>
        </c:scaling>
        <c:axPos val="b"/>
        <c:numFmt formatCode="General" sourceLinked="1"/>
        <c:tickLblPos val="nextTo"/>
        <c:crossAx val="106417152"/>
        <c:crosses val="autoZero"/>
        <c:auto val="1"/>
        <c:lblAlgn val="ctr"/>
        <c:lblOffset val="100"/>
      </c:catAx>
      <c:valAx>
        <c:axId val="10641715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41561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E-2"/>
          <c:w val="0.84444444444444489"/>
          <c:h val="0.82843929310381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Pt>
            <c:idx val="8"/>
            <c:spPr>
              <a:solidFill>
                <a:srgbClr val="993366"/>
              </a:solidFill>
            </c:spPr>
          </c:dPt>
          <c:dPt>
            <c:idx val="9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41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0100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7751,9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467"/>
                  <c:y val="0.10793618416842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2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173,3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5833333333333368E-2"/>
                  <c:y val="-1.26983746080501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300</a:t>
                    </a:r>
                  </a:p>
                  <a:p>
                    <a:r>
                      <a:rPr lang="ru-RU" dirty="0" smtClean="0"/>
                      <a:t>421,8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0,5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2.0833442694663161E-2"/>
                  <c:y val="-7.619014289880431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0400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7166,3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777777777777779E-2"/>
                  <c:y val="9.31211931841853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0</a:t>
                    </a:r>
                    <a:r>
                      <a:rPr lang="ru-RU" b="1" dirty="0" smtClean="0"/>
                      <a:t>500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18157,0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23,4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22222222222222221"/>
                  <c:y val="-2.962962962962963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0800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36839,5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47,6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416666666666666"/>
                  <c:y val="4.2327875682206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6861,9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1100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20,0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,03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delete val="1"/>
            </c:dLbl>
            <c:dLbl>
              <c:idx val="9"/>
              <c:layout>
                <c:manualLayout>
                  <c:x val="-0.20972222222222234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0100</c:v>
                </c:pt>
                <c:pt idx="1">
                  <c:v>0200</c:v>
                </c:pt>
                <c:pt idx="2">
                  <c:v>0300</c:v>
                </c:pt>
                <c:pt idx="3">
                  <c:v>0400</c:v>
                </c:pt>
                <c:pt idx="4">
                  <c:v>0500</c:v>
                </c:pt>
                <c:pt idx="5">
                  <c:v>0800</c:v>
                </c:pt>
                <c:pt idx="6">
                  <c:v>0700</c:v>
                </c:pt>
                <c:pt idx="7">
                  <c:v>1000</c:v>
                </c:pt>
                <c:pt idx="8">
                  <c:v>1100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7751.9</c:v>
                </c:pt>
                <c:pt idx="1">
                  <c:v>173.3</c:v>
                </c:pt>
                <c:pt idx="2">
                  <c:v>421.8</c:v>
                </c:pt>
                <c:pt idx="3">
                  <c:v>7166.2</c:v>
                </c:pt>
                <c:pt idx="4">
                  <c:v>18157</c:v>
                </c:pt>
                <c:pt idx="5">
                  <c:v>36839.5</c:v>
                </c:pt>
                <c:pt idx="6">
                  <c:v>28.4</c:v>
                </c:pt>
                <c:pt idx="7">
                  <c:v>6861.9</c:v>
                </c:pt>
                <c:pt idx="8">
                  <c:v>20</c:v>
                </c:pt>
              </c:numCache>
            </c:numRef>
          </c:val>
        </c:ser>
        <c:dLbls/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799E-2"/>
          <c:y val="0.18791678556238148"/>
          <c:w val="0.95794514626178495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7784,4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7751,9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dLbls/>
        <c:overlap val="50"/>
        <c:axId val="153659264"/>
        <c:axId val="153660800"/>
      </c:barChart>
      <c:catAx>
        <c:axId val="153659264"/>
        <c:scaling>
          <c:orientation val="minMax"/>
        </c:scaling>
        <c:delete val="1"/>
        <c:axPos val="l"/>
        <c:numFmt formatCode="General" sourceLinked="1"/>
        <c:tickLblPos val="none"/>
        <c:crossAx val="153660800"/>
        <c:crosses val="autoZero"/>
        <c:auto val="1"/>
        <c:lblAlgn val="ctr"/>
        <c:lblOffset val="100"/>
      </c:catAx>
      <c:valAx>
        <c:axId val="153660800"/>
        <c:scaling>
          <c:orientation val="minMax"/>
        </c:scaling>
        <c:delete val="1"/>
        <c:axPos val="b"/>
        <c:numFmt formatCode="#,##0.0" sourceLinked="1"/>
        <c:tickLblPos val="none"/>
        <c:crossAx val="153659264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0160318547464216E-2"/>
          <c:y val="3.4074104766645553E-2"/>
          <c:w val="0.95967936290507216"/>
          <c:h val="0.9659258623288198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539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539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421,8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16072.9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4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421,8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11110.7</c:v>
                </c:pt>
              </c:numCache>
            </c:numRef>
          </c:val>
        </c:ser>
        <c:dLbls/>
        <c:overlap val="50"/>
        <c:axId val="153869696"/>
        <c:axId val="153912448"/>
      </c:barChart>
      <c:catAx>
        <c:axId val="153869696"/>
        <c:scaling>
          <c:orientation val="minMax"/>
        </c:scaling>
        <c:delete val="1"/>
        <c:axPos val="l"/>
        <c:numFmt formatCode="General" sourceLinked="1"/>
        <c:tickLblPos val="none"/>
        <c:crossAx val="153912448"/>
        <c:crosses val="autoZero"/>
        <c:auto val="1"/>
        <c:lblAlgn val="ctr"/>
        <c:lblOffset val="100"/>
      </c:catAx>
      <c:valAx>
        <c:axId val="153912448"/>
        <c:scaling>
          <c:orientation val="minMax"/>
        </c:scaling>
        <c:delete val="1"/>
        <c:axPos val="b"/>
        <c:numFmt formatCode="#,##0.0" sourceLinked="1"/>
        <c:tickLblPos val="none"/>
        <c:crossAx val="15386969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984991393455017E-2"/>
          <c:y val="3.8095333321668111E-2"/>
          <c:w val="0.95605503155733162"/>
          <c:h val="0.9238093333566637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Утверждено </a:t>
                    </a:r>
                    <a:r>
                      <a:rPr lang="ru-RU" dirty="0" smtClean="0"/>
                      <a:t>7170,1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58272.3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7166,2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27470.1</c:v>
                </c:pt>
              </c:numCache>
            </c:numRef>
          </c:val>
        </c:ser>
        <c:dLbls/>
        <c:overlap val="50"/>
        <c:axId val="154144768"/>
        <c:axId val="154146304"/>
      </c:barChart>
      <c:catAx>
        <c:axId val="154144768"/>
        <c:scaling>
          <c:orientation val="minMax"/>
        </c:scaling>
        <c:delete val="1"/>
        <c:axPos val="l"/>
        <c:numFmt formatCode="General" sourceLinked="1"/>
        <c:tickLblPos val="none"/>
        <c:crossAx val="154146304"/>
        <c:crosses val="autoZero"/>
        <c:auto val="1"/>
        <c:lblAlgn val="ctr"/>
        <c:lblOffset val="100"/>
      </c:catAx>
      <c:valAx>
        <c:axId val="154146304"/>
        <c:scaling>
          <c:orientation val="minMax"/>
        </c:scaling>
        <c:delete val="1"/>
        <c:axPos val="b"/>
        <c:numFmt formatCode="#,##0.0" sourceLinked="1"/>
        <c:tickLblPos val="none"/>
        <c:crossAx val="154144768"/>
        <c:crosses val="autoZero"/>
        <c:crossBetween val="between"/>
      </c:valAx>
      <c:spPr>
        <a:noFill/>
        <a:ln w="2536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11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18757,1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265873.5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11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18157,0</a:t>
                    </a:r>
                    <a:endParaRPr lang="ru-RU" dirty="0"/>
                  </a:p>
                </c:rich>
              </c:tx>
              <c:dLblPos val="inEnd"/>
            </c:dLbl>
            <c:numFmt formatCode="#,##0.0" sourceLinked="0"/>
            <c:txPr>
              <a:bodyPr/>
              <a:lstStyle/>
              <a:p>
                <a:pPr>
                  <a:defRPr sz="15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102377.9</c:v>
                </c:pt>
              </c:numCache>
            </c:numRef>
          </c:val>
        </c:ser>
        <c:dLbls/>
        <c:overlap val="50"/>
        <c:axId val="154430464"/>
        <c:axId val="154444544"/>
      </c:barChart>
      <c:catAx>
        <c:axId val="154430464"/>
        <c:scaling>
          <c:orientation val="minMax"/>
        </c:scaling>
        <c:delete val="1"/>
        <c:axPos val="l"/>
        <c:numFmt formatCode="General" sourceLinked="1"/>
        <c:tickLblPos val="none"/>
        <c:crossAx val="154444544"/>
        <c:crosses val="autoZero"/>
        <c:auto val="1"/>
        <c:lblAlgn val="ctr"/>
        <c:lblOffset val="100"/>
      </c:catAx>
      <c:valAx>
        <c:axId val="154444544"/>
        <c:scaling>
          <c:orientation val="minMax"/>
        </c:scaling>
        <c:delete val="1"/>
        <c:axPos val="b"/>
        <c:numFmt formatCode="#,##0.0" sourceLinked="1"/>
        <c:tickLblPos val="none"/>
        <c:crossAx val="154430464"/>
        <c:crosses val="autoZero"/>
        <c:crossBetween val="between"/>
      </c:valAx>
      <c:spPr>
        <a:noFill/>
        <a:ln w="25363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99,6%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0.01031</cdr:x>
      <cdr:y>0.07999</cdr:y>
    </cdr:from>
    <cdr:to>
      <cdr:x>0.93965</cdr:x>
      <cdr:y>0.21332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142857"/>
          <a:ext cx="6429420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100,0%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0.07142</cdr:y>
    </cdr:from>
    <cdr:to>
      <cdr:x>1</cdr:x>
      <cdr:y>0.19046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142857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99,9%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0.03571</cdr:y>
    </cdr:from>
    <cdr:to>
      <cdr:x>0.96739</cdr:x>
      <cdr:y>0.15475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71419"/>
          <a:ext cx="6357952" cy="238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96,8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0.02247</cdr:x>
      <cdr:y>0.03704</cdr:y>
    </cdr:from>
    <cdr:to>
      <cdr:x>0.97903</cdr:x>
      <cdr:y>0.18544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99,8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0.01136</cdr:x>
      <cdr:y>0.03571</cdr:y>
    </cdr:from>
    <cdr:to>
      <cdr:x>0.97728</cdr:x>
      <cdr:y>0.17857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38"/>
          <a:ext cx="6072230" cy="2857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98,1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0.01099</cdr:x>
      <cdr:y>0.03999</cdr:y>
    </cdr:from>
    <cdr:to>
      <cdr:x>0.94506</cdr:x>
      <cdr:y>0.19999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71438" y="71419"/>
          <a:ext cx="6072226" cy="2857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100,0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Шолоховского городского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экономики и финансов Администрации Шолоховского городского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0293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13265,9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13265,8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1310,9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1310,9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4180,3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3580,2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2830511"/>
              </p:ext>
            </p:extLst>
          </p:nvPr>
        </p:nvGraphicFramePr>
        <p:xfrm>
          <a:off x="2360613" y="785813"/>
          <a:ext cx="656590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4005169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36899,6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36839,5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79621"/>
              </p:ext>
            </p:extLst>
          </p:nvPr>
        </p:nvGraphicFramePr>
        <p:xfrm>
          <a:off x="2500313" y="857250"/>
          <a:ext cx="6357937" cy="192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3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24215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83,8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6910,0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6778,1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98,1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3648575"/>
              </p:ext>
            </p:extLst>
          </p:nvPr>
        </p:nvGraphicFramePr>
        <p:xfrm>
          <a:off x="2574925" y="1000125"/>
          <a:ext cx="6280150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659888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1906331"/>
              </p:ext>
            </p:extLst>
          </p:nvPr>
        </p:nvGraphicFramePr>
        <p:xfrm>
          <a:off x="2428875" y="928688"/>
          <a:ext cx="6500813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Шолоховского городского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94188024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1637572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87375223"/>
              </p:ext>
            </p:extLst>
          </p:nvPr>
        </p:nvGraphicFramePr>
        <p:xfrm>
          <a:off x="4648200" y="857250"/>
          <a:ext cx="4495801" cy="50146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40598"/>
                <a:gridCol w="1055451"/>
                <a:gridCol w="999876"/>
                <a:gridCol w="999876"/>
              </a:tblGrid>
              <a:tr h="10100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856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3295,1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3320,8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36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товары, реализуемые на территории РФ (акцизы)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787,6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46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4827,4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4834,3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4624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Государствен-ная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пошлина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2666650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33270476"/>
              </p:ext>
            </p:extLst>
          </p:nvPr>
        </p:nvGraphicFramePr>
        <p:xfrm>
          <a:off x="4429124" y="819505"/>
          <a:ext cx="4714875" cy="588758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380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31501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2264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872841499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775439293"/>
              </p:ext>
            </p:extLst>
          </p:nvPr>
        </p:nvGraphicFramePr>
        <p:xfrm>
          <a:off x="4429124" y="857233"/>
          <a:ext cx="4714876" cy="545269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609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11654,6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11654,6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112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53949,3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53812,2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27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 иных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межбюджетных трансфертов, имеющих целевое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назначе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прошлых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-991,4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-991,4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Шолоховского городского 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2017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86445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8564585"/>
              </p:ext>
            </p:extLst>
          </p:nvPr>
        </p:nvGraphicFramePr>
        <p:xfrm>
          <a:off x="142844" y="2500305"/>
          <a:ext cx="8858313" cy="288198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7181,8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7149,9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надзора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566,5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565,9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394796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203353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421,8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421,8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1086585"/>
              </p:ext>
            </p:extLst>
          </p:nvPr>
        </p:nvGraphicFramePr>
        <p:xfrm>
          <a:off x="2214563" y="785813"/>
          <a:ext cx="6929437" cy="178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9975083"/>
              </p:ext>
            </p:extLst>
          </p:nvPr>
        </p:nvGraphicFramePr>
        <p:xfrm>
          <a:off x="142844" y="3143248"/>
          <a:ext cx="8786873" cy="17145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01.01.2018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7170,1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7166,2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582194"/>
              </p:ext>
            </p:extLst>
          </p:nvPr>
        </p:nvGraphicFramePr>
        <p:xfrm>
          <a:off x="2576513" y="785813"/>
          <a:ext cx="634682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1649</TotalTime>
  <Words>587</Words>
  <Application>Microsoft Office PowerPoint</Application>
  <PresentationFormat>Экран (4:3)</PresentationFormat>
  <Paragraphs>254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Исполнение бюджета  Шолоховского городского поселения Белокалитвинского района Ростовской области    </vt:lpstr>
      <vt:lpstr>Исполнение основных показателей бюджета Шолоховского городского  поселения за 2017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Шолоховского городского поселения за 2017 год</vt:lpstr>
      <vt:lpstr>0100 Общегосударственные вопросы</vt:lpstr>
      <vt:lpstr>0300 Национальная безопасность и правоохранительная деятельность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дм</cp:lastModifiedBy>
  <cp:revision>166</cp:revision>
  <dcterms:created xsi:type="dcterms:W3CDTF">2013-10-31T05:10:24Z</dcterms:created>
  <dcterms:modified xsi:type="dcterms:W3CDTF">2018-02-19T18:59:35Z</dcterms:modified>
</cp:coreProperties>
</file>