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11.xlsx"/><Relationship Id="rId1" Type="http://schemas.openxmlformats.org/officeDocument/2006/relationships/image" Target="../media/image4.jpeg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85052671416337"/>
          <c:y val="2.7122322157481758E-2"/>
          <c:w val="0.76606804294548436"/>
          <c:h val="0.8472697227270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66CC"/>
              </a:solidFill>
              <a:ln w="22209"/>
            </c:spPr>
          </c:dPt>
          <c:dPt>
            <c:idx val="1"/>
            <c:invertIfNegative val="0"/>
            <c:bubble3D val="0"/>
            <c:spPr>
              <a:solidFill>
                <a:srgbClr val="539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11E-3"/>
                  <c:y val="0.392019741122103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31 520,8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1667097411510651E-2"/>
                  <c:y val="0.385182313749242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32</a:t>
                    </a:r>
                    <a:r>
                      <a:rPr lang="ru-RU" baseline="0" dirty="0" smtClean="0"/>
                      <a:t> 703,8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31520.799999999999</c:v>
                </c:pt>
                <c:pt idx="1">
                  <c:v>32703.8</c:v>
                </c:pt>
                <c:pt idx="2">
                  <c:v>-1183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AFCC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26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30</a:t>
                    </a:r>
                    <a:r>
                      <a:rPr lang="ru-RU" baseline="0" dirty="0" smtClean="0"/>
                      <a:t> 435,1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1665974669219113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28</a:t>
                    </a:r>
                    <a:r>
                      <a:rPr lang="ru-RU" baseline="0" dirty="0" smtClean="0"/>
                      <a:t> 978,5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456,6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30435.1</c:v>
                </c:pt>
                <c:pt idx="1">
                  <c:v>28978.5</c:v>
                </c:pt>
                <c:pt idx="2">
                  <c:v>1456.6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gapDepth val="0"/>
        <c:shape val="cylinder"/>
        <c:axId val="52085120"/>
        <c:axId val="52086656"/>
        <c:axId val="0"/>
      </c:bar3DChart>
      <c:catAx>
        <c:axId val="520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086656"/>
        <c:crosses val="autoZero"/>
        <c:auto val="1"/>
        <c:lblAlgn val="ctr"/>
        <c:lblOffset val="100"/>
        <c:noMultiLvlLbl val="0"/>
      </c:catAx>
      <c:valAx>
        <c:axId val="52086656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08512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7640,7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7640,1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48"/>
        <c:axId val="86871424"/>
        <c:axId val="87389312"/>
      </c:barChart>
      <c:catAx>
        <c:axId val="8687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389312"/>
        <c:crosses val="autoZero"/>
        <c:auto val="1"/>
        <c:lblAlgn val="ctr"/>
        <c:lblOffset val="100"/>
        <c:noMultiLvlLbl val="0"/>
      </c:catAx>
      <c:valAx>
        <c:axId val="87389312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687142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1407,5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1181,2 </a:t>
                    </a:r>
                    <a:r>
                      <a:rPr lang="ru-RU" baseline="0" dirty="0" smtClean="0"/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7339008"/>
        <c:axId val="87340544"/>
      </c:barChart>
      <c:catAx>
        <c:axId val="87339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340544"/>
        <c:crosses val="autoZero"/>
        <c:auto val="1"/>
        <c:lblAlgn val="ctr"/>
        <c:lblOffset val="100"/>
        <c:noMultiLvlLbl val="0"/>
      </c:catAx>
      <c:valAx>
        <c:axId val="87340544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733900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20,6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20,5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7232512"/>
        <c:axId val="87234048"/>
      </c:barChart>
      <c:catAx>
        <c:axId val="8723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234048"/>
        <c:crosses val="autoZero"/>
        <c:auto val="1"/>
        <c:lblAlgn val="ctr"/>
        <c:lblOffset val="100"/>
        <c:noMultiLvlLbl val="0"/>
      </c:catAx>
      <c:valAx>
        <c:axId val="8723404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723251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E-2"/>
                  <c:y val="-4.4979786923649068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8227,8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8227.7999999999993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7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8377,1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8377.1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209856"/>
        <c:axId val="85211392"/>
        <c:axId val="0"/>
      </c:bar3DChart>
      <c:catAx>
        <c:axId val="8520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211392"/>
        <c:crosses val="autoZero"/>
        <c:auto val="1"/>
        <c:lblAlgn val="ctr"/>
        <c:lblOffset val="100"/>
        <c:noMultiLvlLbl val="0"/>
      </c:catAx>
      <c:valAx>
        <c:axId val="852113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20985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17E-2"/>
                  <c:y val="-3.427031384658980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1387,4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1387.4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5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1388,5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1388.5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013440"/>
        <c:axId val="86014976"/>
        <c:axId val="0"/>
      </c:bar3DChart>
      <c:catAx>
        <c:axId val="860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014976"/>
        <c:crosses val="autoZero"/>
        <c:auto val="1"/>
        <c:lblAlgn val="ctr"/>
        <c:lblOffset val="100"/>
        <c:noMultiLvlLbl val="0"/>
      </c:catAx>
      <c:valAx>
        <c:axId val="860149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01344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27E-2"/>
                  <c:y val="-3.4270313846589809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21905,6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142744.29999999999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8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20669,5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126523.3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727488"/>
        <c:axId val="85741568"/>
        <c:axId val="0"/>
      </c:bar3DChart>
      <c:catAx>
        <c:axId val="8572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41568"/>
        <c:crosses val="autoZero"/>
        <c:auto val="1"/>
        <c:lblAlgn val="ctr"/>
        <c:lblOffset val="100"/>
        <c:noMultiLvlLbl val="0"/>
      </c:catAx>
      <c:valAx>
        <c:axId val="857415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72748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777777777777779E-2"/>
          <c:y val="1.3822897335807695E-2"/>
          <c:w val="0.84444444444444478"/>
          <c:h val="0.828439293103816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solidFill>
                <a:srgbClr val="5390FF"/>
              </a:solidFill>
            </c:spPr>
          </c:dPt>
          <c:dPt>
            <c:idx val="8"/>
            <c:bubble3D val="0"/>
            <c:spPr>
              <a:solidFill>
                <a:srgbClr val="993366"/>
              </a:solidFill>
            </c:spPr>
          </c:dPt>
          <c:dPt>
            <c:idx val="9"/>
            <c:bubble3D val="0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4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036,2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27,7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13194444444444461"/>
                  <c:y val="0.107936184168426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297,2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5833333333333368E-2"/>
                  <c:y val="-1.269837460805017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459,3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5.9722112860892386E-2"/>
                  <c:y val="0.1142860475773861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7166,7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2.7777777777777776E-2"/>
                  <c:y val="9.312119318418531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4177,1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2222222222222221"/>
                  <c:y val="-2.962962962962963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7640,1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26,4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1181,2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20,5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3.6111111111111129E-2"/>
                  <c:y val="8.88886222563512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0972222222222231"/>
                  <c:y val="8.88886222563512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8036.2</c:v>
                </c:pt>
                <c:pt idx="1">
                  <c:v>297.2</c:v>
                </c:pt>
                <c:pt idx="2">
                  <c:v>459.3</c:v>
                </c:pt>
                <c:pt idx="3">
                  <c:v>7166.7</c:v>
                </c:pt>
                <c:pt idx="4">
                  <c:v>4177.1000000000004</c:v>
                </c:pt>
                <c:pt idx="5">
                  <c:v>7640.1</c:v>
                </c:pt>
                <c:pt idx="6">
                  <c:v>1181.2</c:v>
                </c:pt>
                <c:pt idx="7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469505564967987E-2"/>
          <c:y val="0.18791678556238139"/>
          <c:w val="0.95794514626178484"/>
          <c:h val="0.807839579620646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8069,6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numFmt formatCode="#,##0.0" sourceLinked="0"/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8036,2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numFmt formatCode="#,##0.0" sourceLinked="0"/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6460672"/>
        <c:axId val="86482944"/>
      </c:barChart>
      <c:catAx>
        <c:axId val="8646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482944"/>
        <c:crosses val="autoZero"/>
        <c:auto val="1"/>
        <c:lblAlgn val="ctr"/>
        <c:lblOffset val="100"/>
        <c:noMultiLvlLbl val="0"/>
      </c:catAx>
      <c:valAx>
        <c:axId val="86482944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646067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160318547464216E-2"/>
          <c:y val="3.4074104766645547E-2"/>
          <c:w val="0.95967936290507205"/>
          <c:h val="0.965925862328819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459,5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459,3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6338560"/>
        <c:axId val="86352640"/>
      </c:barChart>
      <c:catAx>
        <c:axId val="8633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352640"/>
        <c:crosses val="autoZero"/>
        <c:auto val="1"/>
        <c:lblAlgn val="ctr"/>
        <c:lblOffset val="100"/>
        <c:noMultiLvlLbl val="0"/>
      </c:catAx>
      <c:valAx>
        <c:axId val="8635264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63385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84991393455012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7230,7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7166,7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6985728"/>
        <c:axId val="86995712"/>
      </c:barChart>
      <c:catAx>
        <c:axId val="8698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995712"/>
        <c:crosses val="autoZero"/>
        <c:auto val="1"/>
        <c:lblAlgn val="ctr"/>
        <c:lblOffset val="100"/>
        <c:noMultiLvlLbl val="0"/>
      </c:catAx>
      <c:valAx>
        <c:axId val="86995712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698572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7 578,0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4 177,1</a:t>
                    </a:r>
                    <a:endParaRPr lang="ru-RU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6797696"/>
        <c:axId val="86815872"/>
      </c:barChart>
      <c:catAx>
        <c:axId val="8679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815872"/>
        <c:crosses val="autoZero"/>
        <c:auto val="1"/>
        <c:lblAlgn val="ctr"/>
        <c:lblOffset val="100"/>
        <c:noMultiLvlLbl val="0"/>
      </c:catAx>
      <c:valAx>
        <c:axId val="86815872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86797696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99,1%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55,1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100,0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83,9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Шолоховского городского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экономики и финансов Администрации Шолоховского городского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293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157,6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1 168,1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167,7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167,6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4252,7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2841,4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7640,7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7640,1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89,9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1317,6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1091,4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Шолоховского городского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4188024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7375223"/>
              </p:ext>
            </p:extLst>
          </p:nvPr>
        </p:nvGraphicFramePr>
        <p:xfrm>
          <a:off x="4648200" y="857250"/>
          <a:ext cx="4495801" cy="50146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40598"/>
                <a:gridCol w="1055451"/>
                <a:gridCol w="999876"/>
                <a:gridCol w="999876"/>
              </a:tblGrid>
              <a:tr h="10100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56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2727,9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36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товары, реализуемые на территории РФ (акцизы)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4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4246,5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4264,5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462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3270476"/>
              </p:ext>
            </p:extLst>
          </p:nvPr>
        </p:nvGraphicFramePr>
        <p:xfrm>
          <a:off x="4429124" y="819505"/>
          <a:ext cx="4714875" cy="588758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3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5439293"/>
              </p:ext>
            </p:extLst>
          </p:nvPr>
        </p:nvGraphicFramePr>
        <p:xfrm>
          <a:off x="4429124" y="857233"/>
          <a:ext cx="4714876" cy="54526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11683,5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11683,5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11063,8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9827,7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27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 иных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межбюджетных трансфертов, имеющих целевое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назначе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прошлых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-1139,1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-1139,1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Шолоховского городского 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64585"/>
              </p:ext>
            </p:extLst>
          </p:nvPr>
        </p:nvGraphicFramePr>
        <p:xfrm>
          <a:off x="142844" y="2500305"/>
          <a:ext cx="8858313" cy="358970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7254,9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7242,9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выборов и референдумов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416,7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367,6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346,3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459,3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75083"/>
              </p:ext>
            </p:extLst>
          </p:nvPr>
        </p:nvGraphicFramePr>
        <p:xfrm>
          <a:off x="142844" y="3143248"/>
          <a:ext cx="8786873" cy="17145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7230,7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7166,7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82194"/>
              </p:ext>
            </p:extLst>
          </p:nvPr>
        </p:nvGraphicFramePr>
        <p:xfrm>
          <a:off x="2576513" y="785813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1611</TotalTime>
  <Words>595</Words>
  <Application>Microsoft Office PowerPoint</Application>
  <PresentationFormat>Экран (4:3)</PresentationFormat>
  <Paragraphs>258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Исполнение бюджета  Шолоховского городского поселения Белокалитвинского района Ростовской области    </vt:lpstr>
      <vt:lpstr>Исполнение основных показателей бюджета Шолоховского городского  поселения за 2016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Шолоховского городского поселения за 2016год</vt:lpstr>
      <vt:lpstr>0100 Общегосударственные вопросы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162</cp:revision>
  <dcterms:created xsi:type="dcterms:W3CDTF">2013-10-31T05:10:24Z</dcterms:created>
  <dcterms:modified xsi:type="dcterms:W3CDTF">2017-02-27T07:37:03Z</dcterms:modified>
</cp:coreProperties>
</file>